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73" r:id="rId3"/>
    <p:sldId id="322" r:id="rId4"/>
    <p:sldId id="325" r:id="rId5"/>
    <p:sldId id="323" r:id="rId6"/>
    <p:sldId id="326" r:id="rId7"/>
    <p:sldId id="330" r:id="rId8"/>
    <p:sldId id="327" r:id="rId9"/>
    <p:sldId id="328" r:id="rId10"/>
    <p:sldId id="329" r:id="rId11"/>
    <p:sldId id="331" r:id="rId12"/>
    <p:sldId id="332" r:id="rId13"/>
    <p:sldId id="333" r:id="rId14"/>
    <p:sldId id="334" r:id="rId15"/>
    <p:sldId id="335" r:id="rId16"/>
    <p:sldId id="337" r:id="rId17"/>
    <p:sldId id="338" r:id="rId18"/>
    <p:sldId id="339" r:id="rId19"/>
    <p:sldId id="340" r:id="rId20"/>
    <p:sldId id="341" r:id="rId21"/>
    <p:sldId id="343" r:id="rId22"/>
    <p:sldId id="345" r:id="rId23"/>
    <p:sldId id="346" r:id="rId24"/>
    <p:sldId id="347" r:id="rId25"/>
    <p:sldId id="348" r:id="rId26"/>
    <p:sldId id="349" r:id="rId27"/>
    <p:sldId id="350" r:id="rId28"/>
    <p:sldId id="356" r:id="rId29"/>
    <p:sldId id="351" r:id="rId30"/>
    <p:sldId id="352" r:id="rId31"/>
    <p:sldId id="353" r:id="rId32"/>
    <p:sldId id="354" r:id="rId33"/>
    <p:sldId id="355" r:id="rId34"/>
    <p:sldId id="28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81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image" Target="../media/image73.png"/><Relationship Id="rId4" Type="http://schemas.openxmlformats.org/officeDocument/2006/relationships/image" Target="../media/image76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2.png"/><Relationship Id="rId1" Type="http://schemas.openxmlformats.org/officeDocument/2006/relationships/image" Target="../media/image53.jpeg"/><Relationship Id="rId4" Type="http://schemas.openxmlformats.org/officeDocument/2006/relationships/image" Target="../media/image61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image" Target="../media/image7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image" Target="../media/image79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image" Target="../media/image69.png"/><Relationship Id="rId4" Type="http://schemas.openxmlformats.org/officeDocument/2006/relationships/image" Target="../media/image7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image" Target="../media/image73.png"/><Relationship Id="rId4" Type="http://schemas.openxmlformats.org/officeDocument/2006/relationships/image" Target="../media/image76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2.png"/><Relationship Id="rId1" Type="http://schemas.openxmlformats.org/officeDocument/2006/relationships/image" Target="../media/image53.jpeg"/><Relationship Id="rId4" Type="http://schemas.openxmlformats.org/officeDocument/2006/relationships/image" Target="../media/image61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image" Target="../media/image7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image" Target="../media/image7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CBDF25-2020-434D-A111-E9BBDCD24D07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CO"/>
        </a:p>
      </dgm:t>
    </dgm:pt>
    <dgm:pt modelId="{29A6944D-0622-4978-BA15-77253A3E964D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CO" sz="3600" b="1" dirty="0">
              <a:solidFill>
                <a:schemeClr val="bg1"/>
              </a:solidFill>
              <a:latin typeface="AmpleSoft-Bold" panose="02000000000000000000" pitchFamily="50" charset="0"/>
            </a:rPr>
            <a:t>Primera Infancia</a:t>
          </a:r>
        </a:p>
      </dgm:t>
    </dgm:pt>
    <dgm:pt modelId="{0792E110-37C4-471E-8C7C-2692D5D8523E}" type="parTrans" cxnId="{7CE6E6EE-E148-49C2-A14A-1A32FB854783}">
      <dgm:prSet/>
      <dgm:spPr/>
      <dgm:t>
        <a:bodyPr/>
        <a:lstStyle/>
        <a:p>
          <a:endParaRPr lang="es-CO" sz="1800">
            <a:latin typeface="AmpleSoft-Regular" panose="02000000000000000000" pitchFamily="50" charset="0"/>
          </a:endParaRPr>
        </a:p>
      </dgm:t>
    </dgm:pt>
    <dgm:pt modelId="{02B2C8C2-965D-41B3-9E21-0984BE6B868A}" type="sibTrans" cxnId="{7CE6E6EE-E148-49C2-A14A-1A32FB854783}">
      <dgm:prSet/>
      <dgm:spPr/>
      <dgm:t>
        <a:bodyPr/>
        <a:lstStyle/>
        <a:p>
          <a:endParaRPr lang="es-CO" sz="1800">
            <a:latin typeface="AmpleSoft-Regular" panose="02000000000000000000" pitchFamily="50" charset="0"/>
          </a:endParaRPr>
        </a:p>
      </dgm:t>
    </dgm:pt>
    <dgm:pt modelId="{55805193-E37A-405B-8DC5-1AC3A930E582}">
      <dgm:prSet phldrT="[Texto]" custT="1"/>
      <dgm:spPr/>
      <dgm:t>
        <a:bodyPr/>
        <a:lstStyle/>
        <a:p>
          <a:r>
            <a:rPr lang="es-CO" sz="1400" b="1" dirty="0">
              <a:latin typeface="AmpleSoft-Regular" panose="02000000000000000000" pitchFamily="50" charset="0"/>
            </a:rPr>
            <a:t>Visibilizar la población</a:t>
          </a:r>
        </a:p>
      </dgm:t>
    </dgm:pt>
    <dgm:pt modelId="{E39DA8E7-08B9-4CD2-B46D-C3080293162A}" type="parTrans" cxnId="{CC409946-BF11-4F36-8B0B-C6D13349B962}">
      <dgm:prSet/>
      <dgm:spPr/>
      <dgm:t>
        <a:bodyPr/>
        <a:lstStyle/>
        <a:p>
          <a:endParaRPr lang="es-CO" sz="1800">
            <a:latin typeface="AmpleSoft-Regular" panose="02000000000000000000" pitchFamily="50" charset="0"/>
          </a:endParaRPr>
        </a:p>
      </dgm:t>
    </dgm:pt>
    <dgm:pt modelId="{EA071BD3-D04F-475B-B724-1A737E16E836}" type="sibTrans" cxnId="{CC409946-BF11-4F36-8B0B-C6D13349B962}">
      <dgm:prSet/>
      <dgm:spPr/>
      <dgm:t>
        <a:bodyPr/>
        <a:lstStyle/>
        <a:p>
          <a:endParaRPr lang="es-CO" sz="1800">
            <a:latin typeface="AmpleSoft-Regular" panose="02000000000000000000" pitchFamily="50" charset="0"/>
          </a:endParaRPr>
        </a:p>
      </dgm:t>
    </dgm:pt>
    <dgm:pt modelId="{6507709B-58F9-4A69-8F9C-900EB0A66C48}">
      <dgm:prSet phldrT="[Texto]" custT="1"/>
      <dgm:spPr/>
      <dgm:t>
        <a:bodyPr/>
        <a:lstStyle/>
        <a:p>
          <a:r>
            <a:rPr lang="es-CO" sz="1400" b="1" dirty="0">
              <a:latin typeface="AmpleSoft-Regular" panose="02000000000000000000" pitchFamily="50" charset="0"/>
            </a:rPr>
            <a:t>Ser insumo para las decisiones</a:t>
          </a:r>
        </a:p>
      </dgm:t>
    </dgm:pt>
    <dgm:pt modelId="{810C5A9F-A8A6-4AEA-9F48-D4C829002DD4}" type="parTrans" cxnId="{7EAB7FEF-ADEE-4016-A29E-B03014290032}">
      <dgm:prSet/>
      <dgm:spPr/>
      <dgm:t>
        <a:bodyPr/>
        <a:lstStyle/>
        <a:p>
          <a:endParaRPr lang="es-CO" sz="1800">
            <a:latin typeface="AmpleSoft-Regular" panose="02000000000000000000" pitchFamily="50" charset="0"/>
          </a:endParaRPr>
        </a:p>
      </dgm:t>
    </dgm:pt>
    <dgm:pt modelId="{ED5EB750-DD00-4CAD-A8E3-6FF27D845EE1}" type="sibTrans" cxnId="{7EAB7FEF-ADEE-4016-A29E-B03014290032}">
      <dgm:prSet/>
      <dgm:spPr/>
      <dgm:t>
        <a:bodyPr/>
        <a:lstStyle/>
        <a:p>
          <a:endParaRPr lang="es-CO" sz="1800">
            <a:latin typeface="AmpleSoft-Regular" panose="02000000000000000000" pitchFamily="50" charset="0"/>
          </a:endParaRPr>
        </a:p>
      </dgm:t>
    </dgm:pt>
    <dgm:pt modelId="{AE1974D1-74AC-465E-9EFF-B37471AEA2E8}">
      <dgm:prSet phldrT="[Texto]" custT="1"/>
      <dgm:spPr/>
      <dgm:t>
        <a:bodyPr/>
        <a:lstStyle/>
        <a:p>
          <a:r>
            <a:rPr lang="es-CO" sz="1400" b="1" dirty="0">
              <a:latin typeface="AmpleSoft-Regular" panose="02000000000000000000" pitchFamily="50" charset="0"/>
            </a:rPr>
            <a:t>Indagar y analizar avances</a:t>
          </a:r>
        </a:p>
      </dgm:t>
    </dgm:pt>
    <dgm:pt modelId="{50A503BD-551F-4AB0-B8FE-7556ECF6D2F2}" type="parTrans" cxnId="{8E7E332F-D86F-4FA7-8D06-2796D2404BCE}">
      <dgm:prSet/>
      <dgm:spPr/>
      <dgm:t>
        <a:bodyPr/>
        <a:lstStyle/>
        <a:p>
          <a:endParaRPr lang="es-CO" sz="1800">
            <a:latin typeface="AmpleSoft-Regular" panose="02000000000000000000" pitchFamily="50" charset="0"/>
          </a:endParaRPr>
        </a:p>
      </dgm:t>
    </dgm:pt>
    <dgm:pt modelId="{3760D254-A435-4E1A-A9FF-70C412DFB6A0}" type="sibTrans" cxnId="{8E7E332F-D86F-4FA7-8D06-2796D2404BCE}">
      <dgm:prSet/>
      <dgm:spPr/>
      <dgm:t>
        <a:bodyPr/>
        <a:lstStyle/>
        <a:p>
          <a:endParaRPr lang="es-CO" sz="1800">
            <a:latin typeface="AmpleSoft-Regular" panose="02000000000000000000" pitchFamily="50" charset="0"/>
          </a:endParaRPr>
        </a:p>
      </dgm:t>
    </dgm:pt>
    <dgm:pt modelId="{C9C51B3A-1873-4F76-AA16-FE59C95F6BFD}">
      <dgm:prSet phldrT="[Texto]" custT="1"/>
      <dgm:spPr/>
      <dgm:t>
        <a:bodyPr/>
        <a:lstStyle/>
        <a:p>
          <a:r>
            <a:rPr lang="es-CO" sz="1400" b="1" dirty="0">
              <a:latin typeface="AmpleSoft-Regular" panose="02000000000000000000" pitchFamily="50" charset="0"/>
            </a:rPr>
            <a:t>Identificar oportunidades de mejora</a:t>
          </a:r>
        </a:p>
      </dgm:t>
    </dgm:pt>
    <dgm:pt modelId="{51C679B6-564F-4A8B-A4EC-E592026AD136}" type="parTrans" cxnId="{7BD6853A-81D8-48E4-A24D-0339C88B06A9}">
      <dgm:prSet/>
      <dgm:spPr/>
      <dgm:t>
        <a:bodyPr/>
        <a:lstStyle/>
        <a:p>
          <a:endParaRPr lang="es-CO" sz="1800">
            <a:latin typeface="AmpleSoft-Regular" panose="02000000000000000000" pitchFamily="50" charset="0"/>
          </a:endParaRPr>
        </a:p>
      </dgm:t>
    </dgm:pt>
    <dgm:pt modelId="{8F14FE4E-F26E-46A5-8EA9-6E551513D83E}" type="sibTrans" cxnId="{7BD6853A-81D8-48E4-A24D-0339C88B06A9}">
      <dgm:prSet/>
      <dgm:spPr/>
      <dgm:t>
        <a:bodyPr/>
        <a:lstStyle/>
        <a:p>
          <a:endParaRPr lang="es-CO" sz="1800">
            <a:latin typeface="AmpleSoft-Regular" panose="02000000000000000000" pitchFamily="50" charset="0"/>
          </a:endParaRPr>
        </a:p>
      </dgm:t>
    </dgm:pt>
    <dgm:pt modelId="{01D81A0A-C61B-44AD-B6E9-5E80473FFB6F}">
      <dgm:prSet phldrT="[Texto]" custT="1"/>
      <dgm:spPr/>
      <dgm:t>
        <a:bodyPr/>
        <a:lstStyle/>
        <a:p>
          <a:r>
            <a:rPr lang="es-CO" sz="1400" b="1" dirty="0">
              <a:latin typeface="AmpleSoft-Regular" panose="02000000000000000000" pitchFamily="50" charset="0"/>
            </a:rPr>
            <a:t>Responder las demandas de la población</a:t>
          </a:r>
        </a:p>
      </dgm:t>
    </dgm:pt>
    <dgm:pt modelId="{A61E10D0-21F4-4345-BF15-09EF4D325D54}" type="parTrans" cxnId="{9AA32C7C-F633-4A84-9D98-16DE29930D2E}">
      <dgm:prSet/>
      <dgm:spPr/>
      <dgm:t>
        <a:bodyPr/>
        <a:lstStyle/>
        <a:p>
          <a:endParaRPr lang="es-ES">
            <a:latin typeface="AmpleSoft-Regular" panose="02000000000000000000" pitchFamily="50" charset="0"/>
          </a:endParaRPr>
        </a:p>
      </dgm:t>
    </dgm:pt>
    <dgm:pt modelId="{A31EBF53-A654-4F10-B956-E68DBD86E2E8}" type="sibTrans" cxnId="{9AA32C7C-F633-4A84-9D98-16DE29930D2E}">
      <dgm:prSet/>
      <dgm:spPr/>
      <dgm:t>
        <a:bodyPr/>
        <a:lstStyle/>
        <a:p>
          <a:endParaRPr lang="es-ES">
            <a:latin typeface="AmpleSoft-Regular" panose="02000000000000000000" pitchFamily="50" charset="0"/>
          </a:endParaRPr>
        </a:p>
      </dgm:t>
    </dgm:pt>
    <dgm:pt modelId="{4BF2989F-0B8A-4618-AF80-3E0A053405D3}">
      <dgm:prSet phldrT="[Texto]" custT="1"/>
      <dgm:spPr/>
      <dgm:t>
        <a:bodyPr/>
        <a:lstStyle/>
        <a:p>
          <a:r>
            <a:rPr lang="es-CO" sz="1400" b="1" dirty="0">
              <a:latin typeface="AmpleSoft-Regular" panose="02000000000000000000" pitchFamily="50" charset="0"/>
            </a:rPr>
            <a:t>Aumentar la efectividad de la política pública</a:t>
          </a:r>
        </a:p>
      </dgm:t>
    </dgm:pt>
    <dgm:pt modelId="{59468AD8-13DF-4F3B-AECB-038BFF38B86C}" type="parTrans" cxnId="{F9206D81-451B-41EF-846A-62059F4D68C3}">
      <dgm:prSet/>
      <dgm:spPr/>
      <dgm:t>
        <a:bodyPr/>
        <a:lstStyle/>
        <a:p>
          <a:endParaRPr lang="es-ES">
            <a:latin typeface="AmpleSoft-Regular" panose="02000000000000000000" pitchFamily="50" charset="0"/>
          </a:endParaRPr>
        </a:p>
      </dgm:t>
    </dgm:pt>
    <dgm:pt modelId="{354BDCA5-A819-40E6-B60E-5AEA279F20EE}" type="sibTrans" cxnId="{F9206D81-451B-41EF-846A-62059F4D68C3}">
      <dgm:prSet/>
      <dgm:spPr/>
      <dgm:t>
        <a:bodyPr/>
        <a:lstStyle/>
        <a:p>
          <a:endParaRPr lang="es-ES">
            <a:latin typeface="AmpleSoft-Regular" panose="02000000000000000000" pitchFamily="50" charset="0"/>
          </a:endParaRPr>
        </a:p>
      </dgm:t>
    </dgm:pt>
    <dgm:pt modelId="{984984BC-8E88-4930-99D9-052213CAEDE9}">
      <dgm:prSet phldrT="[Texto]" custT="1"/>
      <dgm:spPr/>
      <dgm:t>
        <a:bodyPr/>
        <a:lstStyle/>
        <a:p>
          <a:r>
            <a:rPr lang="es-CO" sz="1400" b="1" dirty="0">
              <a:latin typeface="AmpleSoft-Regular" panose="02000000000000000000" pitchFamily="50" charset="0"/>
            </a:rPr>
            <a:t>Ser insumo para las decisiones</a:t>
          </a:r>
        </a:p>
      </dgm:t>
    </dgm:pt>
    <dgm:pt modelId="{673229D0-E66D-4858-A2B5-AC342B4BFE5B}" type="parTrans" cxnId="{F32DC375-4967-4065-BA45-A9DD2BB6A295}">
      <dgm:prSet/>
      <dgm:spPr/>
      <dgm:t>
        <a:bodyPr/>
        <a:lstStyle/>
        <a:p>
          <a:endParaRPr lang="es-ES">
            <a:latin typeface="AmpleSoft-Regular" panose="02000000000000000000" pitchFamily="50" charset="0"/>
          </a:endParaRPr>
        </a:p>
      </dgm:t>
    </dgm:pt>
    <dgm:pt modelId="{4B748C17-E533-45E6-9891-5AFFCCDF1032}" type="sibTrans" cxnId="{F32DC375-4967-4065-BA45-A9DD2BB6A295}">
      <dgm:prSet/>
      <dgm:spPr/>
      <dgm:t>
        <a:bodyPr/>
        <a:lstStyle/>
        <a:p>
          <a:endParaRPr lang="es-ES">
            <a:latin typeface="AmpleSoft-Regular" panose="02000000000000000000" pitchFamily="50" charset="0"/>
          </a:endParaRPr>
        </a:p>
      </dgm:t>
    </dgm:pt>
    <dgm:pt modelId="{593C7817-7F87-498D-B8BC-7BAE55F1D290}" type="pres">
      <dgm:prSet presAssocID="{CFCBDF25-2020-434D-A111-E9BBDCD24D07}" presName="composite" presStyleCnt="0">
        <dgm:presLayoutVars>
          <dgm:chMax val="1"/>
          <dgm:dir/>
          <dgm:resizeHandles val="exact"/>
        </dgm:presLayoutVars>
      </dgm:prSet>
      <dgm:spPr/>
    </dgm:pt>
    <dgm:pt modelId="{7208C7B9-8D4B-4FC8-8DAF-F72BA6FD50FB}" type="pres">
      <dgm:prSet presAssocID="{CFCBDF25-2020-434D-A111-E9BBDCD24D07}" presName="radial" presStyleCnt="0">
        <dgm:presLayoutVars>
          <dgm:animLvl val="ctr"/>
        </dgm:presLayoutVars>
      </dgm:prSet>
      <dgm:spPr/>
    </dgm:pt>
    <dgm:pt modelId="{2AE5E9BB-C33D-469A-AA1F-C8C542691F13}" type="pres">
      <dgm:prSet presAssocID="{29A6944D-0622-4978-BA15-77253A3E964D}" presName="centerShape" presStyleLbl="vennNode1" presStyleIdx="0" presStyleCnt="8"/>
      <dgm:spPr/>
    </dgm:pt>
    <dgm:pt modelId="{F91C2ECF-9257-4F83-A3ED-3AE534B4593D}" type="pres">
      <dgm:prSet presAssocID="{55805193-E37A-405B-8DC5-1AC3A930E582}" presName="node" presStyleLbl="vennNode1" presStyleIdx="1" presStyleCnt="8" custScaleX="131426" custScaleY="131426">
        <dgm:presLayoutVars>
          <dgm:bulletEnabled val="1"/>
        </dgm:presLayoutVars>
      </dgm:prSet>
      <dgm:spPr/>
    </dgm:pt>
    <dgm:pt modelId="{22900F64-48AD-4A5B-A180-280479D9A2D1}" type="pres">
      <dgm:prSet presAssocID="{6507709B-58F9-4A69-8F9C-900EB0A66C48}" presName="node" presStyleLbl="vennNode1" presStyleIdx="2" presStyleCnt="8" custScaleX="131426" custScaleY="131426">
        <dgm:presLayoutVars>
          <dgm:bulletEnabled val="1"/>
        </dgm:presLayoutVars>
      </dgm:prSet>
      <dgm:spPr/>
    </dgm:pt>
    <dgm:pt modelId="{58DF38F3-F0F1-4215-B269-8B274CC184CD}" type="pres">
      <dgm:prSet presAssocID="{984984BC-8E88-4930-99D9-052213CAEDE9}" presName="node" presStyleLbl="vennNode1" presStyleIdx="3" presStyleCnt="8" custScaleX="131426" custScaleY="131426">
        <dgm:presLayoutVars>
          <dgm:bulletEnabled val="1"/>
        </dgm:presLayoutVars>
      </dgm:prSet>
      <dgm:spPr/>
    </dgm:pt>
    <dgm:pt modelId="{84BD8298-6582-46BB-A6DA-1653C1C1BA9A}" type="pres">
      <dgm:prSet presAssocID="{4BF2989F-0B8A-4618-AF80-3E0A053405D3}" presName="node" presStyleLbl="vennNode1" presStyleIdx="4" presStyleCnt="8" custScaleX="131426" custScaleY="131426">
        <dgm:presLayoutVars>
          <dgm:bulletEnabled val="1"/>
        </dgm:presLayoutVars>
      </dgm:prSet>
      <dgm:spPr/>
    </dgm:pt>
    <dgm:pt modelId="{A8846AF7-DCC2-4B5C-9B93-90C0EFC38A43}" type="pres">
      <dgm:prSet presAssocID="{01D81A0A-C61B-44AD-B6E9-5E80473FFB6F}" presName="node" presStyleLbl="vennNode1" presStyleIdx="5" presStyleCnt="8" custScaleX="131426" custScaleY="131426">
        <dgm:presLayoutVars>
          <dgm:bulletEnabled val="1"/>
        </dgm:presLayoutVars>
      </dgm:prSet>
      <dgm:spPr/>
    </dgm:pt>
    <dgm:pt modelId="{FE4AAEE7-EA28-4D6C-BE86-80A81D389519}" type="pres">
      <dgm:prSet presAssocID="{AE1974D1-74AC-465E-9EFF-B37471AEA2E8}" presName="node" presStyleLbl="vennNode1" presStyleIdx="6" presStyleCnt="8" custScaleX="131426" custScaleY="131426">
        <dgm:presLayoutVars>
          <dgm:bulletEnabled val="1"/>
        </dgm:presLayoutVars>
      </dgm:prSet>
      <dgm:spPr/>
    </dgm:pt>
    <dgm:pt modelId="{E6D595E9-8956-4160-8F70-79002A7A7FE3}" type="pres">
      <dgm:prSet presAssocID="{C9C51B3A-1873-4F76-AA16-FE59C95F6BFD}" presName="node" presStyleLbl="vennNode1" presStyleIdx="7" presStyleCnt="8" custScaleX="131426" custScaleY="131426">
        <dgm:presLayoutVars>
          <dgm:bulletEnabled val="1"/>
        </dgm:presLayoutVars>
      </dgm:prSet>
      <dgm:spPr/>
    </dgm:pt>
  </dgm:ptLst>
  <dgm:cxnLst>
    <dgm:cxn modelId="{F7D98216-C6CD-4C6E-8767-C2B2AAB6A354}" type="presOf" srcId="{984984BC-8E88-4930-99D9-052213CAEDE9}" destId="{58DF38F3-F0F1-4215-B269-8B274CC184CD}" srcOrd="0" destOrd="0" presId="urn:microsoft.com/office/officeart/2005/8/layout/radial3"/>
    <dgm:cxn modelId="{1C59C21E-B9EE-41C8-857C-703586A8AC54}" type="presOf" srcId="{CFCBDF25-2020-434D-A111-E9BBDCD24D07}" destId="{593C7817-7F87-498D-B8BC-7BAE55F1D290}" srcOrd="0" destOrd="0" presId="urn:microsoft.com/office/officeart/2005/8/layout/radial3"/>
    <dgm:cxn modelId="{3D4A8125-3359-44B5-BDA6-581C3C76D727}" type="presOf" srcId="{29A6944D-0622-4978-BA15-77253A3E964D}" destId="{2AE5E9BB-C33D-469A-AA1F-C8C542691F13}" srcOrd="0" destOrd="0" presId="urn:microsoft.com/office/officeart/2005/8/layout/radial3"/>
    <dgm:cxn modelId="{8E7E332F-D86F-4FA7-8D06-2796D2404BCE}" srcId="{29A6944D-0622-4978-BA15-77253A3E964D}" destId="{AE1974D1-74AC-465E-9EFF-B37471AEA2E8}" srcOrd="5" destOrd="0" parTransId="{50A503BD-551F-4AB0-B8FE-7556ECF6D2F2}" sibTransId="{3760D254-A435-4E1A-A9FF-70C412DFB6A0}"/>
    <dgm:cxn modelId="{7BD6853A-81D8-48E4-A24D-0339C88B06A9}" srcId="{29A6944D-0622-4978-BA15-77253A3E964D}" destId="{C9C51B3A-1873-4F76-AA16-FE59C95F6BFD}" srcOrd="6" destOrd="0" parTransId="{51C679B6-564F-4A8B-A4EC-E592026AD136}" sibTransId="{8F14FE4E-F26E-46A5-8EA9-6E551513D83E}"/>
    <dgm:cxn modelId="{E24A873A-0512-4E73-8D34-97BDA8220A83}" type="presOf" srcId="{AE1974D1-74AC-465E-9EFF-B37471AEA2E8}" destId="{FE4AAEE7-EA28-4D6C-BE86-80A81D389519}" srcOrd="0" destOrd="0" presId="urn:microsoft.com/office/officeart/2005/8/layout/radial3"/>
    <dgm:cxn modelId="{37FB7C66-2BE8-4396-9CBF-46C6D7DDE49E}" type="presOf" srcId="{01D81A0A-C61B-44AD-B6E9-5E80473FFB6F}" destId="{A8846AF7-DCC2-4B5C-9B93-90C0EFC38A43}" srcOrd="0" destOrd="0" presId="urn:microsoft.com/office/officeart/2005/8/layout/radial3"/>
    <dgm:cxn modelId="{CC409946-BF11-4F36-8B0B-C6D13349B962}" srcId="{29A6944D-0622-4978-BA15-77253A3E964D}" destId="{55805193-E37A-405B-8DC5-1AC3A930E582}" srcOrd="0" destOrd="0" parTransId="{E39DA8E7-08B9-4CD2-B46D-C3080293162A}" sibTransId="{EA071BD3-D04F-475B-B724-1A737E16E836}"/>
    <dgm:cxn modelId="{F32DC375-4967-4065-BA45-A9DD2BB6A295}" srcId="{29A6944D-0622-4978-BA15-77253A3E964D}" destId="{984984BC-8E88-4930-99D9-052213CAEDE9}" srcOrd="2" destOrd="0" parTransId="{673229D0-E66D-4858-A2B5-AC342B4BFE5B}" sibTransId="{4B748C17-E533-45E6-9891-5AFFCCDF1032}"/>
    <dgm:cxn modelId="{9AA32C7C-F633-4A84-9D98-16DE29930D2E}" srcId="{29A6944D-0622-4978-BA15-77253A3E964D}" destId="{01D81A0A-C61B-44AD-B6E9-5E80473FFB6F}" srcOrd="4" destOrd="0" parTransId="{A61E10D0-21F4-4345-BF15-09EF4D325D54}" sibTransId="{A31EBF53-A654-4F10-B956-E68DBD86E2E8}"/>
    <dgm:cxn modelId="{F9206D81-451B-41EF-846A-62059F4D68C3}" srcId="{29A6944D-0622-4978-BA15-77253A3E964D}" destId="{4BF2989F-0B8A-4618-AF80-3E0A053405D3}" srcOrd="3" destOrd="0" parTransId="{59468AD8-13DF-4F3B-AECB-038BFF38B86C}" sibTransId="{354BDCA5-A819-40E6-B60E-5AEA279F20EE}"/>
    <dgm:cxn modelId="{12B94FAF-2052-418B-8939-F9E0DDF2C8AF}" type="presOf" srcId="{4BF2989F-0B8A-4618-AF80-3E0A053405D3}" destId="{84BD8298-6582-46BB-A6DA-1653C1C1BA9A}" srcOrd="0" destOrd="0" presId="urn:microsoft.com/office/officeart/2005/8/layout/radial3"/>
    <dgm:cxn modelId="{591C35CA-0CF5-4D29-A1E9-A3D5C5087F5C}" type="presOf" srcId="{55805193-E37A-405B-8DC5-1AC3A930E582}" destId="{F91C2ECF-9257-4F83-A3ED-3AE534B4593D}" srcOrd="0" destOrd="0" presId="urn:microsoft.com/office/officeart/2005/8/layout/radial3"/>
    <dgm:cxn modelId="{6710F5CB-F4BE-4AB6-8110-F52A7FE8A595}" type="presOf" srcId="{C9C51B3A-1873-4F76-AA16-FE59C95F6BFD}" destId="{E6D595E9-8956-4160-8F70-79002A7A7FE3}" srcOrd="0" destOrd="0" presId="urn:microsoft.com/office/officeart/2005/8/layout/radial3"/>
    <dgm:cxn modelId="{8E8314CF-40B8-44A7-800E-1F3A753AFC28}" type="presOf" srcId="{6507709B-58F9-4A69-8F9C-900EB0A66C48}" destId="{22900F64-48AD-4A5B-A180-280479D9A2D1}" srcOrd="0" destOrd="0" presId="urn:microsoft.com/office/officeart/2005/8/layout/radial3"/>
    <dgm:cxn modelId="{7CE6E6EE-E148-49C2-A14A-1A32FB854783}" srcId="{CFCBDF25-2020-434D-A111-E9BBDCD24D07}" destId="{29A6944D-0622-4978-BA15-77253A3E964D}" srcOrd="0" destOrd="0" parTransId="{0792E110-37C4-471E-8C7C-2692D5D8523E}" sibTransId="{02B2C8C2-965D-41B3-9E21-0984BE6B868A}"/>
    <dgm:cxn modelId="{7EAB7FEF-ADEE-4016-A29E-B03014290032}" srcId="{29A6944D-0622-4978-BA15-77253A3E964D}" destId="{6507709B-58F9-4A69-8F9C-900EB0A66C48}" srcOrd="1" destOrd="0" parTransId="{810C5A9F-A8A6-4AEA-9F48-D4C829002DD4}" sibTransId="{ED5EB750-DD00-4CAD-A8E3-6FF27D845EE1}"/>
    <dgm:cxn modelId="{EC5A72CE-F8B4-4B81-9DCF-AE890A185DAB}" type="presParOf" srcId="{593C7817-7F87-498D-B8BC-7BAE55F1D290}" destId="{7208C7B9-8D4B-4FC8-8DAF-F72BA6FD50FB}" srcOrd="0" destOrd="0" presId="urn:microsoft.com/office/officeart/2005/8/layout/radial3"/>
    <dgm:cxn modelId="{8F2609B9-96F8-4CE8-9839-9CA290EF5E0E}" type="presParOf" srcId="{7208C7B9-8D4B-4FC8-8DAF-F72BA6FD50FB}" destId="{2AE5E9BB-C33D-469A-AA1F-C8C542691F13}" srcOrd="0" destOrd="0" presId="urn:microsoft.com/office/officeart/2005/8/layout/radial3"/>
    <dgm:cxn modelId="{CD645D7C-D9B4-4A49-9055-0C75D8AAF044}" type="presParOf" srcId="{7208C7B9-8D4B-4FC8-8DAF-F72BA6FD50FB}" destId="{F91C2ECF-9257-4F83-A3ED-3AE534B4593D}" srcOrd="1" destOrd="0" presId="urn:microsoft.com/office/officeart/2005/8/layout/radial3"/>
    <dgm:cxn modelId="{FFD2D0D0-92C6-4F3D-9E40-E4082F3383EC}" type="presParOf" srcId="{7208C7B9-8D4B-4FC8-8DAF-F72BA6FD50FB}" destId="{22900F64-48AD-4A5B-A180-280479D9A2D1}" srcOrd="2" destOrd="0" presId="urn:microsoft.com/office/officeart/2005/8/layout/radial3"/>
    <dgm:cxn modelId="{09CEBA76-DF18-4CDF-A32C-8958BCE92E37}" type="presParOf" srcId="{7208C7B9-8D4B-4FC8-8DAF-F72BA6FD50FB}" destId="{58DF38F3-F0F1-4215-B269-8B274CC184CD}" srcOrd="3" destOrd="0" presId="urn:microsoft.com/office/officeart/2005/8/layout/radial3"/>
    <dgm:cxn modelId="{66C2FCAA-D074-451F-8F0F-163EB243969E}" type="presParOf" srcId="{7208C7B9-8D4B-4FC8-8DAF-F72BA6FD50FB}" destId="{84BD8298-6582-46BB-A6DA-1653C1C1BA9A}" srcOrd="4" destOrd="0" presId="urn:microsoft.com/office/officeart/2005/8/layout/radial3"/>
    <dgm:cxn modelId="{689DFB5C-ED47-437C-949C-42976ADA0402}" type="presParOf" srcId="{7208C7B9-8D4B-4FC8-8DAF-F72BA6FD50FB}" destId="{A8846AF7-DCC2-4B5C-9B93-90C0EFC38A43}" srcOrd="5" destOrd="0" presId="urn:microsoft.com/office/officeart/2005/8/layout/radial3"/>
    <dgm:cxn modelId="{94BD852D-A75B-41F5-8B4F-807E28BA1078}" type="presParOf" srcId="{7208C7B9-8D4B-4FC8-8DAF-F72BA6FD50FB}" destId="{FE4AAEE7-EA28-4D6C-BE86-80A81D389519}" srcOrd="6" destOrd="0" presId="urn:microsoft.com/office/officeart/2005/8/layout/radial3"/>
    <dgm:cxn modelId="{DE1D3BE2-BDFF-43BC-9877-EB4C2B789071}" type="presParOf" srcId="{7208C7B9-8D4B-4FC8-8DAF-F72BA6FD50FB}" destId="{E6D595E9-8956-4160-8F70-79002A7A7FE3}" srcOrd="7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846F6E-B9C3-4DD8-AA36-CA63B67F3C31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0630BE5A-0C34-4616-A804-888A92B2BB65}">
      <dgm:prSet phldrT="[Texto]"/>
      <dgm:spPr/>
      <dgm:t>
        <a:bodyPr/>
        <a:lstStyle/>
        <a:p>
          <a:r>
            <a:rPr lang="es-CO">
              <a:latin typeface="AmpleSoft-Regular" panose="02000000000000000000" pitchFamily="50" charset="0"/>
            </a:rPr>
            <a:t>Política Pública de Primera Infancia, Infancia y Adolescencia desactualizada, con respecto a Ley 1804 de 2016</a:t>
          </a:r>
        </a:p>
      </dgm:t>
    </dgm:pt>
    <dgm:pt modelId="{3FC5C369-3B0B-4E14-AD7C-7B04543B6F9A}" type="parTrans" cxnId="{336EA082-8585-467B-98B6-57E762A694E3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F63E7F3F-069A-46B1-84B3-D2AAC6CF0AF8}" type="sibTrans" cxnId="{336EA082-8585-467B-98B6-57E762A694E3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60A018CB-5DD5-4B6C-B699-0C4B7B411207}">
      <dgm:prSet/>
      <dgm:spPr/>
      <dgm:t>
        <a:bodyPr/>
        <a:lstStyle/>
        <a:p>
          <a:r>
            <a:rPr lang="es-CO">
              <a:latin typeface="AmpleSoft-Regular" panose="02000000000000000000" pitchFamily="50" charset="0"/>
            </a:rPr>
            <a:t>Limitados recursos para ampliar coberturas de atención en primera infancia</a:t>
          </a:r>
          <a:endParaRPr lang="es-CO" dirty="0">
            <a:latin typeface="AmpleSoft-Regular" panose="02000000000000000000" pitchFamily="50" charset="0"/>
          </a:endParaRPr>
        </a:p>
      </dgm:t>
    </dgm:pt>
    <dgm:pt modelId="{066D7531-B71E-42DE-B87B-F0D079ABF06D}" type="parTrans" cxnId="{224BC87D-5DED-4E84-9ABD-76391B0A007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D38E27DC-3BAF-4BCB-8553-1CF3965EEDAD}" type="sibTrans" cxnId="{224BC87D-5DED-4E84-9ABD-76391B0A007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F7C97E97-A8B7-4E2F-93C1-EBFB76622F8B}">
      <dgm:prSet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Necesidad de fortalecer planeación conjunta entre los organismos responsables de la atención de primera infancia</a:t>
          </a:r>
        </a:p>
      </dgm:t>
    </dgm:pt>
    <dgm:pt modelId="{2DAD409A-D3A6-4004-A6F1-01FB1FBD2096}" type="parTrans" cxnId="{2A8C0E1C-4E64-4A63-A1B5-9A93B75F1DDE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0A72ED30-5004-402B-A9E6-A5AEF99FDA05}" type="sibTrans" cxnId="{2A8C0E1C-4E64-4A63-A1B5-9A93B75F1DDE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0AC61ABE-EE5F-4039-ACEF-73DB6509B56E}">
      <dgm:prSet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Carencia de una visión a mediano plazo de las acciones orientadas a la primera infancia</a:t>
          </a:r>
        </a:p>
      </dgm:t>
    </dgm:pt>
    <dgm:pt modelId="{BFC91D0B-2E26-41AD-A4D1-0BB04A541FA0}" type="parTrans" cxnId="{FB5AB3EE-6F8C-433A-8475-FC83AF948B4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A052344D-F369-455C-A102-1FEE6D962F35}" type="sibTrans" cxnId="{FB5AB3EE-6F8C-433A-8475-FC83AF948B4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A38C9432-E998-4826-B9C2-E7E98EDE7CD5}" type="pres">
      <dgm:prSet presAssocID="{90846F6E-B9C3-4DD8-AA36-CA63B67F3C31}" presName="Name0" presStyleCnt="0">
        <dgm:presLayoutVars>
          <dgm:dir/>
          <dgm:resizeHandles val="exact"/>
        </dgm:presLayoutVars>
      </dgm:prSet>
      <dgm:spPr/>
    </dgm:pt>
    <dgm:pt modelId="{AF43C966-937F-42C7-8ADB-367667C470E4}" type="pres">
      <dgm:prSet presAssocID="{90846F6E-B9C3-4DD8-AA36-CA63B67F3C31}" presName="fgShape" presStyleLbl="fgShp" presStyleIdx="0" presStyleCnt="1"/>
      <dgm:spPr/>
    </dgm:pt>
    <dgm:pt modelId="{51E4F6C0-AD1A-45A4-823F-C1C93D3CB73F}" type="pres">
      <dgm:prSet presAssocID="{90846F6E-B9C3-4DD8-AA36-CA63B67F3C31}" presName="linComp" presStyleCnt="0"/>
      <dgm:spPr/>
    </dgm:pt>
    <dgm:pt modelId="{EB3E0A64-20E8-47AF-8CEB-FECE976CFED8}" type="pres">
      <dgm:prSet presAssocID="{0630BE5A-0C34-4616-A804-888A92B2BB65}" presName="compNode" presStyleCnt="0"/>
      <dgm:spPr/>
    </dgm:pt>
    <dgm:pt modelId="{C690219E-A2CE-4A65-AC16-8933B77B1F92}" type="pres">
      <dgm:prSet presAssocID="{0630BE5A-0C34-4616-A804-888A92B2BB65}" presName="bkgdShape" presStyleLbl="node1" presStyleIdx="0" presStyleCnt="4"/>
      <dgm:spPr/>
    </dgm:pt>
    <dgm:pt modelId="{F7604F72-DE42-486B-80E8-D6198D600A18}" type="pres">
      <dgm:prSet presAssocID="{0630BE5A-0C34-4616-A804-888A92B2BB65}" presName="nodeTx" presStyleLbl="node1" presStyleIdx="0" presStyleCnt="4">
        <dgm:presLayoutVars>
          <dgm:bulletEnabled val="1"/>
        </dgm:presLayoutVars>
      </dgm:prSet>
      <dgm:spPr/>
    </dgm:pt>
    <dgm:pt modelId="{AC09E4EA-311B-454B-914E-CE955A5AB85F}" type="pres">
      <dgm:prSet presAssocID="{0630BE5A-0C34-4616-A804-888A92B2BB65}" presName="invisiNode" presStyleLbl="node1" presStyleIdx="0" presStyleCnt="4"/>
      <dgm:spPr/>
    </dgm:pt>
    <dgm:pt modelId="{E0535F2F-9475-40F2-A51E-95432A8B1A9F}" type="pres">
      <dgm:prSet presAssocID="{0630BE5A-0C34-4616-A804-888A92B2BB65}" presName="imagNode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AAE7F5-53A0-4BCC-A011-85BA5BB4D40E}" type="pres">
      <dgm:prSet presAssocID="{F63E7F3F-069A-46B1-84B3-D2AAC6CF0AF8}" presName="sibTrans" presStyleLbl="sibTrans2D1" presStyleIdx="0" presStyleCnt="0"/>
      <dgm:spPr/>
    </dgm:pt>
    <dgm:pt modelId="{A8550CC9-2E8F-4261-9888-E851ABB30EE3}" type="pres">
      <dgm:prSet presAssocID="{60A018CB-5DD5-4B6C-B699-0C4B7B411207}" presName="compNode" presStyleCnt="0"/>
      <dgm:spPr/>
    </dgm:pt>
    <dgm:pt modelId="{42E59E21-53F1-416B-838A-00B92F57227D}" type="pres">
      <dgm:prSet presAssocID="{60A018CB-5DD5-4B6C-B699-0C4B7B411207}" presName="bkgdShape" presStyleLbl="node1" presStyleIdx="1" presStyleCnt="4"/>
      <dgm:spPr/>
    </dgm:pt>
    <dgm:pt modelId="{EA9D35FC-5EF0-4FD6-AA20-FCDA626D6314}" type="pres">
      <dgm:prSet presAssocID="{60A018CB-5DD5-4B6C-B699-0C4B7B411207}" presName="nodeTx" presStyleLbl="node1" presStyleIdx="1" presStyleCnt="4">
        <dgm:presLayoutVars>
          <dgm:bulletEnabled val="1"/>
        </dgm:presLayoutVars>
      </dgm:prSet>
      <dgm:spPr/>
    </dgm:pt>
    <dgm:pt modelId="{53C6D0FF-6AA4-4D32-973D-73A4253455EE}" type="pres">
      <dgm:prSet presAssocID="{60A018CB-5DD5-4B6C-B699-0C4B7B411207}" presName="invisiNode" presStyleLbl="node1" presStyleIdx="1" presStyleCnt="4"/>
      <dgm:spPr/>
    </dgm:pt>
    <dgm:pt modelId="{03A43C06-3C99-4E6C-A6A4-2EA192D84CD5}" type="pres">
      <dgm:prSet presAssocID="{60A018CB-5DD5-4B6C-B699-0C4B7B411207}" presName="imagNode" presStyleLbl="fgImgPlace1" presStyleIdx="1" presStyleCnt="4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2000" b="-32000"/>
          </a:stretch>
        </a:blipFill>
      </dgm:spPr>
    </dgm:pt>
    <dgm:pt modelId="{5B8DCBBF-9B95-4F5D-84D2-3357EF062AFC}" type="pres">
      <dgm:prSet presAssocID="{D38E27DC-3BAF-4BCB-8553-1CF3965EEDAD}" presName="sibTrans" presStyleLbl="sibTrans2D1" presStyleIdx="0" presStyleCnt="0"/>
      <dgm:spPr/>
    </dgm:pt>
    <dgm:pt modelId="{7CCA6DED-6BBC-4B95-A250-C78597526B64}" type="pres">
      <dgm:prSet presAssocID="{F7C97E97-A8B7-4E2F-93C1-EBFB76622F8B}" presName="compNode" presStyleCnt="0"/>
      <dgm:spPr/>
    </dgm:pt>
    <dgm:pt modelId="{69E662ED-DAD0-4D88-9EEA-A17A1920511B}" type="pres">
      <dgm:prSet presAssocID="{F7C97E97-A8B7-4E2F-93C1-EBFB76622F8B}" presName="bkgdShape" presStyleLbl="node1" presStyleIdx="2" presStyleCnt="4"/>
      <dgm:spPr/>
    </dgm:pt>
    <dgm:pt modelId="{F5B50D7D-9635-49E8-8301-4CBD5182E71F}" type="pres">
      <dgm:prSet presAssocID="{F7C97E97-A8B7-4E2F-93C1-EBFB76622F8B}" presName="nodeTx" presStyleLbl="node1" presStyleIdx="2" presStyleCnt="4">
        <dgm:presLayoutVars>
          <dgm:bulletEnabled val="1"/>
        </dgm:presLayoutVars>
      </dgm:prSet>
      <dgm:spPr/>
    </dgm:pt>
    <dgm:pt modelId="{659B29A5-B82C-42EE-8A29-50338F49F5D2}" type="pres">
      <dgm:prSet presAssocID="{F7C97E97-A8B7-4E2F-93C1-EBFB76622F8B}" presName="invisiNode" presStyleLbl="node1" presStyleIdx="2" presStyleCnt="4"/>
      <dgm:spPr/>
    </dgm:pt>
    <dgm:pt modelId="{0B228C70-C3FA-4265-B519-0C8C2A078AD6}" type="pres">
      <dgm:prSet presAssocID="{F7C97E97-A8B7-4E2F-93C1-EBFB76622F8B}" presName="imagNode" presStyleLbl="fgImgPlace1" presStyleIdx="2" presStyleCnt="4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837127B-9F4D-4321-B424-BE98F5D25D2E}" type="pres">
      <dgm:prSet presAssocID="{0A72ED30-5004-402B-A9E6-A5AEF99FDA05}" presName="sibTrans" presStyleLbl="sibTrans2D1" presStyleIdx="0" presStyleCnt="0"/>
      <dgm:spPr/>
    </dgm:pt>
    <dgm:pt modelId="{9E9210D3-550E-40A9-8D7B-32EEAAD3448C}" type="pres">
      <dgm:prSet presAssocID="{0AC61ABE-EE5F-4039-ACEF-73DB6509B56E}" presName="compNode" presStyleCnt="0"/>
      <dgm:spPr/>
    </dgm:pt>
    <dgm:pt modelId="{DA772965-FC4D-49F4-AAFF-89C228A786AA}" type="pres">
      <dgm:prSet presAssocID="{0AC61ABE-EE5F-4039-ACEF-73DB6509B56E}" presName="bkgdShape" presStyleLbl="node1" presStyleIdx="3" presStyleCnt="4"/>
      <dgm:spPr/>
    </dgm:pt>
    <dgm:pt modelId="{9C1B03B5-0184-47B7-AC2A-922BFB502943}" type="pres">
      <dgm:prSet presAssocID="{0AC61ABE-EE5F-4039-ACEF-73DB6509B56E}" presName="nodeTx" presStyleLbl="node1" presStyleIdx="3" presStyleCnt="4">
        <dgm:presLayoutVars>
          <dgm:bulletEnabled val="1"/>
        </dgm:presLayoutVars>
      </dgm:prSet>
      <dgm:spPr/>
    </dgm:pt>
    <dgm:pt modelId="{9F5A7AD5-13EB-4583-9186-5DBD5648D183}" type="pres">
      <dgm:prSet presAssocID="{0AC61ABE-EE5F-4039-ACEF-73DB6509B56E}" presName="invisiNode" presStyleLbl="node1" presStyleIdx="3" presStyleCnt="4"/>
      <dgm:spPr/>
    </dgm:pt>
    <dgm:pt modelId="{FDFC2613-9B53-46C5-BC3C-ED1C2416BA86}" type="pres">
      <dgm:prSet presAssocID="{0AC61ABE-EE5F-4039-ACEF-73DB6509B56E}" presName="imagNode" presStyleLbl="fgImgPlace1" presStyleIdx="3" presStyleCnt="4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8FCD319-7896-47CC-944E-0A02F9DB3030}" type="presOf" srcId="{F7C97E97-A8B7-4E2F-93C1-EBFB76622F8B}" destId="{F5B50D7D-9635-49E8-8301-4CBD5182E71F}" srcOrd="1" destOrd="0" presId="urn:microsoft.com/office/officeart/2005/8/layout/hList7"/>
    <dgm:cxn modelId="{2A8C0E1C-4E64-4A63-A1B5-9A93B75F1DDE}" srcId="{90846F6E-B9C3-4DD8-AA36-CA63B67F3C31}" destId="{F7C97E97-A8B7-4E2F-93C1-EBFB76622F8B}" srcOrd="2" destOrd="0" parTransId="{2DAD409A-D3A6-4004-A6F1-01FB1FBD2096}" sibTransId="{0A72ED30-5004-402B-A9E6-A5AEF99FDA05}"/>
    <dgm:cxn modelId="{3445A64B-FCB4-4712-8FA4-4D4ED35CC739}" type="presOf" srcId="{60A018CB-5DD5-4B6C-B699-0C4B7B411207}" destId="{EA9D35FC-5EF0-4FD6-AA20-FCDA626D6314}" srcOrd="1" destOrd="0" presId="urn:microsoft.com/office/officeart/2005/8/layout/hList7"/>
    <dgm:cxn modelId="{4866C56B-4908-401D-92EC-EC0C083B5B02}" type="presOf" srcId="{90846F6E-B9C3-4DD8-AA36-CA63B67F3C31}" destId="{A38C9432-E998-4826-B9C2-E7E98EDE7CD5}" srcOrd="0" destOrd="0" presId="urn:microsoft.com/office/officeart/2005/8/layout/hList7"/>
    <dgm:cxn modelId="{F79F684F-D593-402C-A47F-BFCA04E0EBE0}" type="presOf" srcId="{0630BE5A-0C34-4616-A804-888A92B2BB65}" destId="{C690219E-A2CE-4A65-AC16-8933B77B1F92}" srcOrd="0" destOrd="0" presId="urn:microsoft.com/office/officeart/2005/8/layout/hList7"/>
    <dgm:cxn modelId="{CF4FA955-BF75-4F4A-90D2-490E7C452F7B}" type="presOf" srcId="{0A72ED30-5004-402B-A9E6-A5AEF99FDA05}" destId="{4837127B-9F4D-4321-B424-BE98F5D25D2E}" srcOrd="0" destOrd="0" presId="urn:microsoft.com/office/officeart/2005/8/layout/hList7"/>
    <dgm:cxn modelId="{1CEC1E57-26B9-4DF3-849F-A86DF571C98B}" type="presOf" srcId="{0630BE5A-0C34-4616-A804-888A92B2BB65}" destId="{F7604F72-DE42-486B-80E8-D6198D600A18}" srcOrd="1" destOrd="0" presId="urn:microsoft.com/office/officeart/2005/8/layout/hList7"/>
    <dgm:cxn modelId="{15228659-47F3-464D-BA7B-CAF64C1AC9C4}" type="presOf" srcId="{60A018CB-5DD5-4B6C-B699-0C4B7B411207}" destId="{42E59E21-53F1-416B-838A-00B92F57227D}" srcOrd="0" destOrd="0" presId="urn:microsoft.com/office/officeart/2005/8/layout/hList7"/>
    <dgm:cxn modelId="{224BC87D-5DED-4E84-9ABD-76391B0A0074}" srcId="{90846F6E-B9C3-4DD8-AA36-CA63B67F3C31}" destId="{60A018CB-5DD5-4B6C-B699-0C4B7B411207}" srcOrd="1" destOrd="0" parTransId="{066D7531-B71E-42DE-B87B-F0D079ABF06D}" sibTransId="{D38E27DC-3BAF-4BCB-8553-1CF3965EEDAD}"/>
    <dgm:cxn modelId="{336EA082-8585-467B-98B6-57E762A694E3}" srcId="{90846F6E-B9C3-4DD8-AA36-CA63B67F3C31}" destId="{0630BE5A-0C34-4616-A804-888A92B2BB65}" srcOrd="0" destOrd="0" parTransId="{3FC5C369-3B0B-4E14-AD7C-7B04543B6F9A}" sibTransId="{F63E7F3F-069A-46B1-84B3-D2AAC6CF0AF8}"/>
    <dgm:cxn modelId="{BF84B38B-3813-4BEB-B835-52C63EEF17C3}" type="presOf" srcId="{F7C97E97-A8B7-4E2F-93C1-EBFB76622F8B}" destId="{69E662ED-DAD0-4D88-9EEA-A17A1920511B}" srcOrd="0" destOrd="0" presId="urn:microsoft.com/office/officeart/2005/8/layout/hList7"/>
    <dgm:cxn modelId="{644113B0-03F0-4014-8986-71BA5D474209}" type="presOf" srcId="{0AC61ABE-EE5F-4039-ACEF-73DB6509B56E}" destId="{9C1B03B5-0184-47B7-AC2A-922BFB502943}" srcOrd="1" destOrd="0" presId="urn:microsoft.com/office/officeart/2005/8/layout/hList7"/>
    <dgm:cxn modelId="{42B600B1-C0D2-4075-9944-0721120F1775}" type="presOf" srcId="{F63E7F3F-069A-46B1-84B3-D2AAC6CF0AF8}" destId="{42AAE7F5-53A0-4BCC-A011-85BA5BB4D40E}" srcOrd="0" destOrd="0" presId="urn:microsoft.com/office/officeart/2005/8/layout/hList7"/>
    <dgm:cxn modelId="{58A4CBC8-7485-4198-85E9-79C737F7AFB0}" type="presOf" srcId="{0AC61ABE-EE5F-4039-ACEF-73DB6509B56E}" destId="{DA772965-FC4D-49F4-AAFF-89C228A786AA}" srcOrd="0" destOrd="0" presId="urn:microsoft.com/office/officeart/2005/8/layout/hList7"/>
    <dgm:cxn modelId="{FB5AB3EE-6F8C-433A-8475-FC83AF948B44}" srcId="{90846F6E-B9C3-4DD8-AA36-CA63B67F3C31}" destId="{0AC61ABE-EE5F-4039-ACEF-73DB6509B56E}" srcOrd="3" destOrd="0" parTransId="{BFC91D0B-2E26-41AD-A4D1-0BB04A541FA0}" sibTransId="{A052344D-F369-455C-A102-1FEE6D962F35}"/>
    <dgm:cxn modelId="{DB2DB2FE-802D-4CD3-A8CA-BC406253EAF3}" type="presOf" srcId="{D38E27DC-3BAF-4BCB-8553-1CF3965EEDAD}" destId="{5B8DCBBF-9B95-4F5D-84D2-3357EF062AFC}" srcOrd="0" destOrd="0" presId="urn:microsoft.com/office/officeart/2005/8/layout/hList7"/>
    <dgm:cxn modelId="{AAF06AD8-1B54-46DD-AD6C-939B8217D1D9}" type="presParOf" srcId="{A38C9432-E998-4826-B9C2-E7E98EDE7CD5}" destId="{AF43C966-937F-42C7-8ADB-367667C470E4}" srcOrd="0" destOrd="0" presId="urn:microsoft.com/office/officeart/2005/8/layout/hList7"/>
    <dgm:cxn modelId="{4012DCCB-A05E-4D2C-A513-C5845D2433C8}" type="presParOf" srcId="{A38C9432-E998-4826-B9C2-E7E98EDE7CD5}" destId="{51E4F6C0-AD1A-45A4-823F-C1C93D3CB73F}" srcOrd="1" destOrd="0" presId="urn:microsoft.com/office/officeart/2005/8/layout/hList7"/>
    <dgm:cxn modelId="{14DB6232-8799-4157-8144-FCB10C85BCA1}" type="presParOf" srcId="{51E4F6C0-AD1A-45A4-823F-C1C93D3CB73F}" destId="{EB3E0A64-20E8-47AF-8CEB-FECE976CFED8}" srcOrd="0" destOrd="0" presId="urn:microsoft.com/office/officeart/2005/8/layout/hList7"/>
    <dgm:cxn modelId="{E8AFC38B-93EF-4DFE-BFF4-28627DE96740}" type="presParOf" srcId="{EB3E0A64-20E8-47AF-8CEB-FECE976CFED8}" destId="{C690219E-A2CE-4A65-AC16-8933B77B1F92}" srcOrd="0" destOrd="0" presId="urn:microsoft.com/office/officeart/2005/8/layout/hList7"/>
    <dgm:cxn modelId="{005C4760-3F0A-4DC9-BFBA-4CD5B9CFEA42}" type="presParOf" srcId="{EB3E0A64-20E8-47AF-8CEB-FECE976CFED8}" destId="{F7604F72-DE42-486B-80E8-D6198D600A18}" srcOrd="1" destOrd="0" presId="urn:microsoft.com/office/officeart/2005/8/layout/hList7"/>
    <dgm:cxn modelId="{E2B98811-AFF6-4B93-9CE5-184729003212}" type="presParOf" srcId="{EB3E0A64-20E8-47AF-8CEB-FECE976CFED8}" destId="{AC09E4EA-311B-454B-914E-CE955A5AB85F}" srcOrd="2" destOrd="0" presId="urn:microsoft.com/office/officeart/2005/8/layout/hList7"/>
    <dgm:cxn modelId="{F95D1E2E-462F-4B2F-89AB-AE518A1C37A1}" type="presParOf" srcId="{EB3E0A64-20E8-47AF-8CEB-FECE976CFED8}" destId="{E0535F2F-9475-40F2-A51E-95432A8B1A9F}" srcOrd="3" destOrd="0" presId="urn:microsoft.com/office/officeart/2005/8/layout/hList7"/>
    <dgm:cxn modelId="{D214B6C9-9168-40D4-AC96-970C56E6F1B6}" type="presParOf" srcId="{51E4F6C0-AD1A-45A4-823F-C1C93D3CB73F}" destId="{42AAE7F5-53A0-4BCC-A011-85BA5BB4D40E}" srcOrd="1" destOrd="0" presId="urn:microsoft.com/office/officeart/2005/8/layout/hList7"/>
    <dgm:cxn modelId="{154E59DE-A68C-467C-AB5C-0B1B39A8D0F9}" type="presParOf" srcId="{51E4F6C0-AD1A-45A4-823F-C1C93D3CB73F}" destId="{A8550CC9-2E8F-4261-9888-E851ABB30EE3}" srcOrd="2" destOrd="0" presId="urn:microsoft.com/office/officeart/2005/8/layout/hList7"/>
    <dgm:cxn modelId="{1DB2C4D9-2F42-4407-9DF2-0ACC618062D9}" type="presParOf" srcId="{A8550CC9-2E8F-4261-9888-E851ABB30EE3}" destId="{42E59E21-53F1-416B-838A-00B92F57227D}" srcOrd="0" destOrd="0" presId="urn:microsoft.com/office/officeart/2005/8/layout/hList7"/>
    <dgm:cxn modelId="{7217E091-5381-4627-8FF2-DAE0053EC6A2}" type="presParOf" srcId="{A8550CC9-2E8F-4261-9888-E851ABB30EE3}" destId="{EA9D35FC-5EF0-4FD6-AA20-FCDA626D6314}" srcOrd="1" destOrd="0" presId="urn:microsoft.com/office/officeart/2005/8/layout/hList7"/>
    <dgm:cxn modelId="{B67845A1-0096-48CC-8A5C-4B384C97FA9F}" type="presParOf" srcId="{A8550CC9-2E8F-4261-9888-E851ABB30EE3}" destId="{53C6D0FF-6AA4-4D32-973D-73A4253455EE}" srcOrd="2" destOrd="0" presId="urn:microsoft.com/office/officeart/2005/8/layout/hList7"/>
    <dgm:cxn modelId="{A39B2F04-2BCB-466F-BF63-B5F717023FD9}" type="presParOf" srcId="{A8550CC9-2E8F-4261-9888-E851ABB30EE3}" destId="{03A43C06-3C99-4E6C-A6A4-2EA192D84CD5}" srcOrd="3" destOrd="0" presId="urn:microsoft.com/office/officeart/2005/8/layout/hList7"/>
    <dgm:cxn modelId="{C6A1C1D2-E19F-4ED7-91D9-06874A7740FD}" type="presParOf" srcId="{51E4F6C0-AD1A-45A4-823F-C1C93D3CB73F}" destId="{5B8DCBBF-9B95-4F5D-84D2-3357EF062AFC}" srcOrd="3" destOrd="0" presId="urn:microsoft.com/office/officeart/2005/8/layout/hList7"/>
    <dgm:cxn modelId="{8A046535-DFEA-4CAE-9BD3-00D7D0E777D5}" type="presParOf" srcId="{51E4F6C0-AD1A-45A4-823F-C1C93D3CB73F}" destId="{7CCA6DED-6BBC-4B95-A250-C78597526B64}" srcOrd="4" destOrd="0" presId="urn:microsoft.com/office/officeart/2005/8/layout/hList7"/>
    <dgm:cxn modelId="{2ACF271C-7357-442E-81CC-CCD91F7E3CAD}" type="presParOf" srcId="{7CCA6DED-6BBC-4B95-A250-C78597526B64}" destId="{69E662ED-DAD0-4D88-9EEA-A17A1920511B}" srcOrd="0" destOrd="0" presId="urn:microsoft.com/office/officeart/2005/8/layout/hList7"/>
    <dgm:cxn modelId="{D5148FFE-7322-4510-A9B4-EA32CF532C01}" type="presParOf" srcId="{7CCA6DED-6BBC-4B95-A250-C78597526B64}" destId="{F5B50D7D-9635-49E8-8301-4CBD5182E71F}" srcOrd="1" destOrd="0" presId="urn:microsoft.com/office/officeart/2005/8/layout/hList7"/>
    <dgm:cxn modelId="{1260933A-3A20-4742-A024-B48F368DFAEE}" type="presParOf" srcId="{7CCA6DED-6BBC-4B95-A250-C78597526B64}" destId="{659B29A5-B82C-42EE-8A29-50338F49F5D2}" srcOrd="2" destOrd="0" presId="urn:microsoft.com/office/officeart/2005/8/layout/hList7"/>
    <dgm:cxn modelId="{F0A9B4A8-679B-424C-ABA5-1B760C6F2E1A}" type="presParOf" srcId="{7CCA6DED-6BBC-4B95-A250-C78597526B64}" destId="{0B228C70-C3FA-4265-B519-0C8C2A078AD6}" srcOrd="3" destOrd="0" presId="urn:microsoft.com/office/officeart/2005/8/layout/hList7"/>
    <dgm:cxn modelId="{1AAC492B-B98C-4F0C-B4DA-0808B8BA58CB}" type="presParOf" srcId="{51E4F6C0-AD1A-45A4-823F-C1C93D3CB73F}" destId="{4837127B-9F4D-4321-B424-BE98F5D25D2E}" srcOrd="5" destOrd="0" presId="urn:microsoft.com/office/officeart/2005/8/layout/hList7"/>
    <dgm:cxn modelId="{C417E9D3-B7BD-4F2B-94BD-1C8E349B2D1C}" type="presParOf" srcId="{51E4F6C0-AD1A-45A4-823F-C1C93D3CB73F}" destId="{9E9210D3-550E-40A9-8D7B-32EEAAD3448C}" srcOrd="6" destOrd="0" presId="urn:microsoft.com/office/officeart/2005/8/layout/hList7"/>
    <dgm:cxn modelId="{4E922B09-F859-4F31-B5C0-B999D232BEDB}" type="presParOf" srcId="{9E9210D3-550E-40A9-8D7B-32EEAAD3448C}" destId="{DA772965-FC4D-49F4-AAFF-89C228A786AA}" srcOrd="0" destOrd="0" presId="urn:microsoft.com/office/officeart/2005/8/layout/hList7"/>
    <dgm:cxn modelId="{7EBD7AAD-B432-40E0-A35E-4E2C7D852467}" type="presParOf" srcId="{9E9210D3-550E-40A9-8D7B-32EEAAD3448C}" destId="{9C1B03B5-0184-47B7-AC2A-922BFB502943}" srcOrd="1" destOrd="0" presId="urn:microsoft.com/office/officeart/2005/8/layout/hList7"/>
    <dgm:cxn modelId="{B0E43186-119A-404F-9697-0C1CB492DEB6}" type="presParOf" srcId="{9E9210D3-550E-40A9-8D7B-32EEAAD3448C}" destId="{9F5A7AD5-13EB-4583-9186-5DBD5648D183}" srcOrd="2" destOrd="0" presId="urn:microsoft.com/office/officeart/2005/8/layout/hList7"/>
    <dgm:cxn modelId="{A27A1310-C7AF-4BCA-9B1E-6DE0B9A8FA30}" type="presParOf" srcId="{9E9210D3-550E-40A9-8D7B-32EEAAD3448C}" destId="{FDFC2613-9B53-46C5-BC3C-ED1C2416BA8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846F6E-B9C3-4DD8-AA36-CA63B67F3C31}" type="doc">
      <dgm:prSet loTypeId="urn:microsoft.com/office/officeart/2005/8/layout/hList7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CO"/>
        </a:p>
      </dgm:t>
    </dgm:pt>
    <dgm:pt modelId="{0630BE5A-0C34-4616-A804-888A92B2BB65}">
      <dgm:prSet phldrT="[Texto]"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Alta rotación de personal que afecta la cualificación</a:t>
          </a:r>
        </a:p>
      </dgm:t>
    </dgm:pt>
    <dgm:pt modelId="{3FC5C369-3B0B-4E14-AD7C-7B04543B6F9A}" type="parTrans" cxnId="{336EA082-8585-467B-98B6-57E762A694E3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F63E7F3F-069A-46B1-84B3-D2AAC6CF0AF8}" type="sibTrans" cxnId="{336EA082-8585-467B-98B6-57E762A694E3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60A018CB-5DD5-4B6C-B699-0C4B7B411207}">
      <dgm:prSet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Necesidad de mejorar la inclusión del enfoque diferencial y de diversidad en la atención integral</a:t>
          </a:r>
        </a:p>
      </dgm:t>
    </dgm:pt>
    <dgm:pt modelId="{066D7531-B71E-42DE-B87B-F0D079ABF06D}" type="parTrans" cxnId="{224BC87D-5DED-4E84-9ABD-76391B0A007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D38E27DC-3BAF-4BCB-8553-1CF3965EEDAD}" type="sibTrans" cxnId="{224BC87D-5DED-4E84-9ABD-76391B0A007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F7C97E97-A8B7-4E2F-93C1-EBFB76622F8B}">
      <dgm:prSet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Sistema de gestión de la calidad de la atención integral con limitaciones en cobertura y alcance</a:t>
          </a:r>
        </a:p>
      </dgm:t>
    </dgm:pt>
    <dgm:pt modelId="{2DAD409A-D3A6-4004-A6F1-01FB1FBD2096}" type="parTrans" cxnId="{2A8C0E1C-4E64-4A63-A1B5-9A93B75F1DDE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0A72ED30-5004-402B-A9E6-A5AEF99FDA05}" type="sibTrans" cxnId="{2A8C0E1C-4E64-4A63-A1B5-9A93B75F1DDE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0AC61ABE-EE5F-4039-ACEF-73DB6509B56E}">
      <dgm:prSet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Insuficiente cobertura de formación a la familias en pautas de crianza y vínculos afectivos</a:t>
          </a:r>
        </a:p>
      </dgm:t>
    </dgm:pt>
    <dgm:pt modelId="{BFC91D0B-2E26-41AD-A4D1-0BB04A541FA0}" type="parTrans" cxnId="{FB5AB3EE-6F8C-433A-8475-FC83AF948B4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A052344D-F369-455C-A102-1FEE6D962F35}" type="sibTrans" cxnId="{FB5AB3EE-6F8C-433A-8475-FC83AF948B4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A38C9432-E998-4826-B9C2-E7E98EDE7CD5}" type="pres">
      <dgm:prSet presAssocID="{90846F6E-B9C3-4DD8-AA36-CA63B67F3C31}" presName="Name0" presStyleCnt="0">
        <dgm:presLayoutVars>
          <dgm:dir/>
          <dgm:resizeHandles val="exact"/>
        </dgm:presLayoutVars>
      </dgm:prSet>
      <dgm:spPr/>
    </dgm:pt>
    <dgm:pt modelId="{AF43C966-937F-42C7-8ADB-367667C470E4}" type="pres">
      <dgm:prSet presAssocID="{90846F6E-B9C3-4DD8-AA36-CA63B67F3C31}" presName="fgShape" presStyleLbl="fgShp" presStyleIdx="0" presStyleCnt="1"/>
      <dgm:spPr/>
    </dgm:pt>
    <dgm:pt modelId="{51E4F6C0-AD1A-45A4-823F-C1C93D3CB73F}" type="pres">
      <dgm:prSet presAssocID="{90846F6E-B9C3-4DD8-AA36-CA63B67F3C31}" presName="linComp" presStyleCnt="0"/>
      <dgm:spPr/>
    </dgm:pt>
    <dgm:pt modelId="{EB3E0A64-20E8-47AF-8CEB-FECE976CFED8}" type="pres">
      <dgm:prSet presAssocID="{0630BE5A-0C34-4616-A804-888A92B2BB65}" presName="compNode" presStyleCnt="0"/>
      <dgm:spPr/>
    </dgm:pt>
    <dgm:pt modelId="{C690219E-A2CE-4A65-AC16-8933B77B1F92}" type="pres">
      <dgm:prSet presAssocID="{0630BE5A-0C34-4616-A804-888A92B2BB65}" presName="bkgdShape" presStyleLbl="node1" presStyleIdx="0" presStyleCnt="4"/>
      <dgm:spPr/>
    </dgm:pt>
    <dgm:pt modelId="{F7604F72-DE42-486B-80E8-D6198D600A18}" type="pres">
      <dgm:prSet presAssocID="{0630BE5A-0C34-4616-A804-888A92B2BB65}" presName="nodeTx" presStyleLbl="node1" presStyleIdx="0" presStyleCnt="4">
        <dgm:presLayoutVars>
          <dgm:bulletEnabled val="1"/>
        </dgm:presLayoutVars>
      </dgm:prSet>
      <dgm:spPr/>
    </dgm:pt>
    <dgm:pt modelId="{AC09E4EA-311B-454B-914E-CE955A5AB85F}" type="pres">
      <dgm:prSet presAssocID="{0630BE5A-0C34-4616-A804-888A92B2BB65}" presName="invisiNode" presStyleLbl="node1" presStyleIdx="0" presStyleCnt="4"/>
      <dgm:spPr/>
    </dgm:pt>
    <dgm:pt modelId="{E0535F2F-9475-40F2-A51E-95432A8B1A9F}" type="pres">
      <dgm:prSet presAssocID="{0630BE5A-0C34-4616-A804-888A92B2BB65}" presName="imagNode" presStyleLbl="fgImgPlace1" presStyleIdx="0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42AAE7F5-53A0-4BCC-A011-85BA5BB4D40E}" type="pres">
      <dgm:prSet presAssocID="{F63E7F3F-069A-46B1-84B3-D2AAC6CF0AF8}" presName="sibTrans" presStyleLbl="sibTrans2D1" presStyleIdx="0" presStyleCnt="0"/>
      <dgm:spPr/>
    </dgm:pt>
    <dgm:pt modelId="{A8550CC9-2E8F-4261-9888-E851ABB30EE3}" type="pres">
      <dgm:prSet presAssocID="{60A018CB-5DD5-4B6C-B699-0C4B7B411207}" presName="compNode" presStyleCnt="0"/>
      <dgm:spPr/>
    </dgm:pt>
    <dgm:pt modelId="{42E59E21-53F1-416B-838A-00B92F57227D}" type="pres">
      <dgm:prSet presAssocID="{60A018CB-5DD5-4B6C-B699-0C4B7B411207}" presName="bkgdShape" presStyleLbl="node1" presStyleIdx="1" presStyleCnt="4"/>
      <dgm:spPr/>
    </dgm:pt>
    <dgm:pt modelId="{EA9D35FC-5EF0-4FD6-AA20-FCDA626D6314}" type="pres">
      <dgm:prSet presAssocID="{60A018CB-5DD5-4B6C-B699-0C4B7B411207}" presName="nodeTx" presStyleLbl="node1" presStyleIdx="1" presStyleCnt="4">
        <dgm:presLayoutVars>
          <dgm:bulletEnabled val="1"/>
        </dgm:presLayoutVars>
      </dgm:prSet>
      <dgm:spPr/>
    </dgm:pt>
    <dgm:pt modelId="{53C6D0FF-6AA4-4D32-973D-73A4253455EE}" type="pres">
      <dgm:prSet presAssocID="{60A018CB-5DD5-4B6C-B699-0C4B7B411207}" presName="invisiNode" presStyleLbl="node1" presStyleIdx="1" presStyleCnt="4"/>
      <dgm:spPr/>
    </dgm:pt>
    <dgm:pt modelId="{03A43C06-3C99-4E6C-A6A4-2EA192D84CD5}" type="pres">
      <dgm:prSet presAssocID="{60A018CB-5DD5-4B6C-B699-0C4B7B411207}" presName="imagNode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5B8DCBBF-9B95-4F5D-84D2-3357EF062AFC}" type="pres">
      <dgm:prSet presAssocID="{D38E27DC-3BAF-4BCB-8553-1CF3965EEDAD}" presName="sibTrans" presStyleLbl="sibTrans2D1" presStyleIdx="0" presStyleCnt="0"/>
      <dgm:spPr/>
    </dgm:pt>
    <dgm:pt modelId="{7CCA6DED-6BBC-4B95-A250-C78597526B64}" type="pres">
      <dgm:prSet presAssocID="{F7C97E97-A8B7-4E2F-93C1-EBFB76622F8B}" presName="compNode" presStyleCnt="0"/>
      <dgm:spPr/>
    </dgm:pt>
    <dgm:pt modelId="{69E662ED-DAD0-4D88-9EEA-A17A1920511B}" type="pres">
      <dgm:prSet presAssocID="{F7C97E97-A8B7-4E2F-93C1-EBFB76622F8B}" presName="bkgdShape" presStyleLbl="node1" presStyleIdx="2" presStyleCnt="4"/>
      <dgm:spPr/>
    </dgm:pt>
    <dgm:pt modelId="{F5B50D7D-9635-49E8-8301-4CBD5182E71F}" type="pres">
      <dgm:prSet presAssocID="{F7C97E97-A8B7-4E2F-93C1-EBFB76622F8B}" presName="nodeTx" presStyleLbl="node1" presStyleIdx="2" presStyleCnt="4">
        <dgm:presLayoutVars>
          <dgm:bulletEnabled val="1"/>
        </dgm:presLayoutVars>
      </dgm:prSet>
      <dgm:spPr/>
    </dgm:pt>
    <dgm:pt modelId="{659B29A5-B82C-42EE-8A29-50338F49F5D2}" type="pres">
      <dgm:prSet presAssocID="{F7C97E97-A8B7-4E2F-93C1-EBFB76622F8B}" presName="invisiNode" presStyleLbl="node1" presStyleIdx="2" presStyleCnt="4"/>
      <dgm:spPr/>
    </dgm:pt>
    <dgm:pt modelId="{0B228C70-C3FA-4265-B519-0C8C2A078AD6}" type="pres">
      <dgm:prSet presAssocID="{F7C97E97-A8B7-4E2F-93C1-EBFB76622F8B}" presName="imagNode" presStyleLbl="fgImgPlace1" presStyleIdx="2" presStyleCnt="4"/>
      <dgm:spPr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837127B-9F4D-4321-B424-BE98F5D25D2E}" type="pres">
      <dgm:prSet presAssocID="{0A72ED30-5004-402B-A9E6-A5AEF99FDA05}" presName="sibTrans" presStyleLbl="sibTrans2D1" presStyleIdx="0" presStyleCnt="0"/>
      <dgm:spPr/>
    </dgm:pt>
    <dgm:pt modelId="{9E9210D3-550E-40A9-8D7B-32EEAAD3448C}" type="pres">
      <dgm:prSet presAssocID="{0AC61ABE-EE5F-4039-ACEF-73DB6509B56E}" presName="compNode" presStyleCnt="0"/>
      <dgm:spPr/>
    </dgm:pt>
    <dgm:pt modelId="{DA772965-FC4D-49F4-AAFF-89C228A786AA}" type="pres">
      <dgm:prSet presAssocID="{0AC61ABE-EE5F-4039-ACEF-73DB6509B56E}" presName="bkgdShape" presStyleLbl="node1" presStyleIdx="3" presStyleCnt="4"/>
      <dgm:spPr/>
    </dgm:pt>
    <dgm:pt modelId="{9C1B03B5-0184-47B7-AC2A-922BFB502943}" type="pres">
      <dgm:prSet presAssocID="{0AC61ABE-EE5F-4039-ACEF-73DB6509B56E}" presName="nodeTx" presStyleLbl="node1" presStyleIdx="3" presStyleCnt="4">
        <dgm:presLayoutVars>
          <dgm:bulletEnabled val="1"/>
        </dgm:presLayoutVars>
      </dgm:prSet>
      <dgm:spPr/>
    </dgm:pt>
    <dgm:pt modelId="{9F5A7AD5-13EB-4583-9186-5DBD5648D183}" type="pres">
      <dgm:prSet presAssocID="{0AC61ABE-EE5F-4039-ACEF-73DB6509B56E}" presName="invisiNode" presStyleLbl="node1" presStyleIdx="3" presStyleCnt="4"/>
      <dgm:spPr/>
    </dgm:pt>
    <dgm:pt modelId="{FDFC2613-9B53-46C5-BC3C-ED1C2416BA86}" type="pres">
      <dgm:prSet presAssocID="{0AC61ABE-EE5F-4039-ACEF-73DB6509B56E}" presName="imagNode" presStyleLbl="fgImgPlace1" presStyleIdx="3" presStyleCnt="4"/>
      <dgm:spPr>
        <a:blipFill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18FCD319-7896-47CC-944E-0A02F9DB3030}" type="presOf" srcId="{F7C97E97-A8B7-4E2F-93C1-EBFB76622F8B}" destId="{F5B50D7D-9635-49E8-8301-4CBD5182E71F}" srcOrd="1" destOrd="0" presId="urn:microsoft.com/office/officeart/2005/8/layout/hList7"/>
    <dgm:cxn modelId="{2A8C0E1C-4E64-4A63-A1B5-9A93B75F1DDE}" srcId="{90846F6E-B9C3-4DD8-AA36-CA63B67F3C31}" destId="{F7C97E97-A8B7-4E2F-93C1-EBFB76622F8B}" srcOrd="2" destOrd="0" parTransId="{2DAD409A-D3A6-4004-A6F1-01FB1FBD2096}" sibTransId="{0A72ED30-5004-402B-A9E6-A5AEF99FDA05}"/>
    <dgm:cxn modelId="{3445A64B-FCB4-4712-8FA4-4D4ED35CC739}" type="presOf" srcId="{60A018CB-5DD5-4B6C-B699-0C4B7B411207}" destId="{EA9D35FC-5EF0-4FD6-AA20-FCDA626D6314}" srcOrd="1" destOrd="0" presId="urn:microsoft.com/office/officeart/2005/8/layout/hList7"/>
    <dgm:cxn modelId="{4866C56B-4908-401D-92EC-EC0C083B5B02}" type="presOf" srcId="{90846F6E-B9C3-4DD8-AA36-CA63B67F3C31}" destId="{A38C9432-E998-4826-B9C2-E7E98EDE7CD5}" srcOrd="0" destOrd="0" presId="urn:microsoft.com/office/officeart/2005/8/layout/hList7"/>
    <dgm:cxn modelId="{F79F684F-D593-402C-A47F-BFCA04E0EBE0}" type="presOf" srcId="{0630BE5A-0C34-4616-A804-888A92B2BB65}" destId="{C690219E-A2CE-4A65-AC16-8933B77B1F92}" srcOrd="0" destOrd="0" presId="urn:microsoft.com/office/officeart/2005/8/layout/hList7"/>
    <dgm:cxn modelId="{CF4FA955-BF75-4F4A-90D2-490E7C452F7B}" type="presOf" srcId="{0A72ED30-5004-402B-A9E6-A5AEF99FDA05}" destId="{4837127B-9F4D-4321-B424-BE98F5D25D2E}" srcOrd="0" destOrd="0" presId="urn:microsoft.com/office/officeart/2005/8/layout/hList7"/>
    <dgm:cxn modelId="{1CEC1E57-26B9-4DF3-849F-A86DF571C98B}" type="presOf" srcId="{0630BE5A-0C34-4616-A804-888A92B2BB65}" destId="{F7604F72-DE42-486B-80E8-D6198D600A18}" srcOrd="1" destOrd="0" presId="urn:microsoft.com/office/officeart/2005/8/layout/hList7"/>
    <dgm:cxn modelId="{15228659-47F3-464D-BA7B-CAF64C1AC9C4}" type="presOf" srcId="{60A018CB-5DD5-4B6C-B699-0C4B7B411207}" destId="{42E59E21-53F1-416B-838A-00B92F57227D}" srcOrd="0" destOrd="0" presId="urn:microsoft.com/office/officeart/2005/8/layout/hList7"/>
    <dgm:cxn modelId="{224BC87D-5DED-4E84-9ABD-76391B0A0074}" srcId="{90846F6E-B9C3-4DD8-AA36-CA63B67F3C31}" destId="{60A018CB-5DD5-4B6C-B699-0C4B7B411207}" srcOrd="1" destOrd="0" parTransId="{066D7531-B71E-42DE-B87B-F0D079ABF06D}" sibTransId="{D38E27DC-3BAF-4BCB-8553-1CF3965EEDAD}"/>
    <dgm:cxn modelId="{336EA082-8585-467B-98B6-57E762A694E3}" srcId="{90846F6E-B9C3-4DD8-AA36-CA63B67F3C31}" destId="{0630BE5A-0C34-4616-A804-888A92B2BB65}" srcOrd="0" destOrd="0" parTransId="{3FC5C369-3B0B-4E14-AD7C-7B04543B6F9A}" sibTransId="{F63E7F3F-069A-46B1-84B3-D2AAC6CF0AF8}"/>
    <dgm:cxn modelId="{BF84B38B-3813-4BEB-B835-52C63EEF17C3}" type="presOf" srcId="{F7C97E97-A8B7-4E2F-93C1-EBFB76622F8B}" destId="{69E662ED-DAD0-4D88-9EEA-A17A1920511B}" srcOrd="0" destOrd="0" presId="urn:microsoft.com/office/officeart/2005/8/layout/hList7"/>
    <dgm:cxn modelId="{644113B0-03F0-4014-8986-71BA5D474209}" type="presOf" srcId="{0AC61ABE-EE5F-4039-ACEF-73DB6509B56E}" destId="{9C1B03B5-0184-47B7-AC2A-922BFB502943}" srcOrd="1" destOrd="0" presId="urn:microsoft.com/office/officeart/2005/8/layout/hList7"/>
    <dgm:cxn modelId="{42B600B1-C0D2-4075-9944-0721120F1775}" type="presOf" srcId="{F63E7F3F-069A-46B1-84B3-D2AAC6CF0AF8}" destId="{42AAE7F5-53A0-4BCC-A011-85BA5BB4D40E}" srcOrd="0" destOrd="0" presId="urn:microsoft.com/office/officeart/2005/8/layout/hList7"/>
    <dgm:cxn modelId="{58A4CBC8-7485-4198-85E9-79C737F7AFB0}" type="presOf" srcId="{0AC61ABE-EE5F-4039-ACEF-73DB6509B56E}" destId="{DA772965-FC4D-49F4-AAFF-89C228A786AA}" srcOrd="0" destOrd="0" presId="urn:microsoft.com/office/officeart/2005/8/layout/hList7"/>
    <dgm:cxn modelId="{FB5AB3EE-6F8C-433A-8475-FC83AF948B44}" srcId="{90846F6E-B9C3-4DD8-AA36-CA63B67F3C31}" destId="{0AC61ABE-EE5F-4039-ACEF-73DB6509B56E}" srcOrd="3" destOrd="0" parTransId="{BFC91D0B-2E26-41AD-A4D1-0BB04A541FA0}" sibTransId="{A052344D-F369-455C-A102-1FEE6D962F35}"/>
    <dgm:cxn modelId="{DB2DB2FE-802D-4CD3-A8CA-BC406253EAF3}" type="presOf" srcId="{D38E27DC-3BAF-4BCB-8553-1CF3965EEDAD}" destId="{5B8DCBBF-9B95-4F5D-84D2-3357EF062AFC}" srcOrd="0" destOrd="0" presId="urn:microsoft.com/office/officeart/2005/8/layout/hList7"/>
    <dgm:cxn modelId="{AAF06AD8-1B54-46DD-AD6C-939B8217D1D9}" type="presParOf" srcId="{A38C9432-E998-4826-B9C2-E7E98EDE7CD5}" destId="{AF43C966-937F-42C7-8ADB-367667C470E4}" srcOrd="0" destOrd="0" presId="urn:microsoft.com/office/officeart/2005/8/layout/hList7"/>
    <dgm:cxn modelId="{4012DCCB-A05E-4D2C-A513-C5845D2433C8}" type="presParOf" srcId="{A38C9432-E998-4826-B9C2-E7E98EDE7CD5}" destId="{51E4F6C0-AD1A-45A4-823F-C1C93D3CB73F}" srcOrd="1" destOrd="0" presId="urn:microsoft.com/office/officeart/2005/8/layout/hList7"/>
    <dgm:cxn modelId="{14DB6232-8799-4157-8144-FCB10C85BCA1}" type="presParOf" srcId="{51E4F6C0-AD1A-45A4-823F-C1C93D3CB73F}" destId="{EB3E0A64-20E8-47AF-8CEB-FECE976CFED8}" srcOrd="0" destOrd="0" presId="urn:microsoft.com/office/officeart/2005/8/layout/hList7"/>
    <dgm:cxn modelId="{E8AFC38B-93EF-4DFE-BFF4-28627DE96740}" type="presParOf" srcId="{EB3E0A64-20E8-47AF-8CEB-FECE976CFED8}" destId="{C690219E-A2CE-4A65-AC16-8933B77B1F92}" srcOrd="0" destOrd="0" presId="urn:microsoft.com/office/officeart/2005/8/layout/hList7"/>
    <dgm:cxn modelId="{005C4760-3F0A-4DC9-BFBA-4CD5B9CFEA42}" type="presParOf" srcId="{EB3E0A64-20E8-47AF-8CEB-FECE976CFED8}" destId="{F7604F72-DE42-486B-80E8-D6198D600A18}" srcOrd="1" destOrd="0" presId="urn:microsoft.com/office/officeart/2005/8/layout/hList7"/>
    <dgm:cxn modelId="{E2B98811-AFF6-4B93-9CE5-184729003212}" type="presParOf" srcId="{EB3E0A64-20E8-47AF-8CEB-FECE976CFED8}" destId="{AC09E4EA-311B-454B-914E-CE955A5AB85F}" srcOrd="2" destOrd="0" presId="urn:microsoft.com/office/officeart/2005/8/layout/hList7"/>
    <dgm:cxn modelId="{F95D1E2E-462F-4B2F-89AB-AE518A1C37A1}" type="presParOf" srcId="{EB3E0A64-20E8-47AF-8CEB-FECE976CFED8}" destId="{E0535F2F-9475-40F2-A51E-95432A8B1A9F}" srcOrd="3" destOrd="0" presId="urn:microsoft.com/office/officeart/2005/8/layout/hList7"/>
    <dgm:cxn modelId="{D214B6C9-9168-40D4-AC96-970C56E6F1B6}" type="presParOf" srcId="{51E4F6C0-AD1A-45A4-823F-C1C93D3CB73F}" destId="{42AAE7F5-53A0-4BCC-A011-85BA5BB4D40E}" srcOrd="1" destOrd="0" presId="urn:microsoft.com/office/officeart/2005/8/layout/hList7"/>
    <dgm:cxn modelId="{154E59DE-A68C-467C-AB5C-0B1B39A8D0F9}" type="presParOf" srcId="{51E4F6C0-AD1A-45A4-823F-C1C93D3CB73F}" destId="{A8550CC9-2E8F-4261-9888-E851ABB30EE3}" srcOrd="2" destOrd="0" presId="urn:microsoft.com/office/officeart/2005/8/layout/hList7"/>
    <dgm:cxn modelId="{1DB2C4D9-2F42-4407-9DF2-0ACC618062D9}" type="presParOf" srcId="{A8550CC9-2E8F-4261-9888-E851ABB30EE3}" destId="{42E59E21-53F1-416B-838A-00B92F57227D}" srcOrd="0" destOrd="0" presId="urn:microsoft.com/office/officeart/2005/8/layout/hList7"/>
    <dgm:cxn modelId="{7217E091-5381-4627-8FF2-DAE0053EC6A2}" type="presParOf" srcId="{A8550CC9-2E8F-4261-9888-E851ABB30EE3}" destId="{EA9D35FC-5EF0-4FD6-AA20-FCDA626D6314}" srcOrd="1" destOrd="0" presId="urn:microsoft.com/office/officeart/2005/8/layout/hList7"/>
    <dgm:cxn modelId="{B67845A1-0096-48CC-8A5C-4B384C97FA9F}" type="presParOf" srcId="{A8550CC9-2E8F-4261-9888-E851ABB30EE3}" destId="{53C6D0FF-6AA4-4D32-973D-73A4253455EE}" srcOrd="2" destOrd="0" presId="urn:microsoft.com/office/officeart/2005/8/layout/hList7"/>
    <dgm:cxn modelId="{A39B2F04-2BCB-466F-BF63-B5F717023FD9}" type="presParOf" srcId="{A8550CC9-2E8F-4261-9888-E851ABB30EE3}" destId="{03A43C06-3C99-4E6C-A6A4-2EA192D84CD5}" srcOrd="3" destOrd="0" presId="urn:microsoft.com/office/officeart/2005/8/layout/hList7"/>
    <dgm:cxn modelId="{C6A1C1D2-E19F-4ED7-91D9-06874A7740FD}" type="presParOf" srcId="{51E4F6C0-AD1A-45A4-823F-C1C93D3CB73F}" destId="{5B8DCBBF-9B95-4F5D-84D2-3357EF062AFC}" srcOrd="3" destOrd="0" presId="urn:microsoft.com/office/officeart/2005/8/layout/hList7"/>
    <dgm:cxn modelId="{8A046535-DFEA-4CAE-9BD3-00D7D0E777D5}" type="presParOf" srcId="{51E4F6C0-AD1A-45A4-823F-C1C93D3CB73F}" destId="{7CCA6DED-6BBC-4B95-A250-C78597526B64}" srcOrd="4" destOrd="0" presId="urn:microsoft.com/office/officeart/2005/8/layout/hList7"/>
    <dgm:cxn modelId="{2ACF271C-7357-442E-81CC-CCD91F7E3CAD}" type="presParOf" srcId="{7CCA6DED-6BBC-4B95-A250-C78597526B64}" destId="{69E662ED-DAD0-4D88-9EEA-A17A1920511B}" srcOrd="0" destOrd="0" presId="urn:microsoft.com/office/officeart/2005/8/layout/hList7"/>
    <dgm:cxn modelId="{D5148FFE-7322-4510-A9B4-EA32CF532C01}" type="presParOf" srcId="{7CCA6DED-6BBC-4B95-A250-C78597526B64}" destId="{F5B50D7D-9635-49E8-8301-4CBD5182E71F}" srcOrd="1" destOrd="0" presId="urn:microsoft.com/office/officeart/2005/8/layout/hList7"/>
    <dgm:cxn modelId="{1260933A-3A20-4742-A024-B48F368DFAEE}" type="presParOf" srcId="{7CCA6DED-6BBC-4B95-A250-C78597526B64}" destId="{659B29A5-B82C-42EE-8A29-50338F49F5D2}" srcOrd="2" destOrd="0" presId="urn:microsoft.com/office/officeart/2005/8/layout/hList7"/>
    <dgm:cxn modelId="{F0A9B4A8-679B-424C-ABA5-1B760C6F2E1A}" type="presParOf" srcId="{7CCA6DED-6BBC-4B95-A250-C78597526B64}" destId="{0B228C70-C3FA-4265-B519-0C8C2A078AD6}" srcOrd="3" destOrd="0" presId="urn:microsoft.com/office/officeart/2005/8/layout/hList7"/>
    <dgm:cxn modelId="{1AAC492B-B98C-4F0C-B4DA-0808B8BA58CB}" type="presParOf" srcId="{51E4F6C0-AD1A-45A4-823F-C1C93D3CB73F}" destId="{4837127B-9F4D-4321-B424-BE98F5D25D2E}" srcOrd="5" destOrd="0" presId="urn:microsoft.com/office/officeart/2005/8/layout/hList7"/>
    <dgm:cxn modelId="{C417E9D3-B7BD-4F2B-94BD-1C8E349B2D1C}" type="presParOf" srcId="{51E4F6C0-AD1A-45A4-823F-C1C93D3CB73F}" destId="{9E9210D3-550E-40A9-8D7B-32EEAAD3448C}" srcOrd="6" destOrd="0" presId="urn:microsoft.com/office/officeart/2005/8/layout/hList7"/>
    <dgm:cxn modelId="{4E922B09-F859-4F31-B5C0-B999D232BEDB}" type="presParOf" srcId="{9E9210D3-550E-40A9-8D7B-32EEAAD3448C}" destId="{DA772965-FC4D-49F4-AAFF-89C228A786AA}" srcOrd="0" destOrd="0" presId="urn:microsoft.com/office/officeart/2005/8/layout/hList7"/>
    <dgm:cxn modelId="{7EBD7AAD-B432-40E0-A35E-4E2C7D852467}" type="presParOf" srcId="{9E9210D3-550E-40A9-8D7B-32EEAAD3448C}" destId="{9C1B03B5-0184-47B7-AC2A-922BFB502943}" srcOrd="1" destOrd="0" presId="urn:microsoft.com/office/officeart/2005/8/layout/hList7"/>
    <dgm:cxn modelId="{B0E43186-119A-404F-9697-0C1CB492DEB6}" type="presParOf" srcId="{9E9210D3-550E-40A9-8D7B-32EEAAD3448C}" destId="{9F5A7AD5-13EB-4583-9186-5DBD5648D183}" srcOrd="2" destOrd="0" presId="urn:microsoft.com/office/officeart/2005/8/layout/hList7"/>
    <dgm:cxn modelId="{A27A1310-C7AF-4BCA-9B1E-6DE0B9A8FA30}" type="presParOf" srcId="{9E9210D3-550E-40A9-8D7B-32EEAAD3448C}" destId="{FDFC2613-9B53-46C5-BC3C-ED1C2416BA8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846F6E-B9C3-4DD8-AA36-CA63B67F3C31}" type="doc">
      <dgm:prSet loTypeId="urn:microsoft.com/office/officeart/2005/8/layout/hList7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CO"/>
        </a:p>
      </dgm:t>
    </dgm:pt>
    <dgm:pt modelId="{0630BE5A-0C34-4616-A804-888A92B2BB65}">
      <dgm:prSet phldrT="[Texto]"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Incremento de la </a:t>
          </a:r>
          <a:r>
            <a:rPr lang="es-CO" b="1" dirty="0">
              <a:latin typeface="AmpleSoft-Regular" panose="02000000000000000000" pitchFamily="50" charset="0"/>
            </a:rPr>
            <a:t>Tasa de mortalidad materna </a:t>
          </a:r>
        </a:p>
        <a:p>
          <a:r>
            <a:rPr lang="es-CO" b="1" dirty="0">
              <a:latin typeface="AmpleSoft-Regular" panose="02000000000000000000" pitchFamily="50" charset="0"/>
            </a:rPr>
            <a:t>(x 100.000 nacidos vivos).</a:t>
          </a:r>
          <a:endParaRPr lang="es-CO" dirty="0">
            <a:latin typeface="AmpleSoft-Regular" panose="02000000000000000000" pitchFamily="50" charset="0"/>
          </a:endParaRPr>
        </a:p>
      </dgm:t>
    </dgm:pt>
    <dgm:pt modelId="{3FC5C369-3B0B-4E14-AD7C-7B04543B6F9A}" type="parTrans" cxnId="{336EA082-8585-467B-98B6-57E762A694E3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F63E7F3F-069A-46B1-84B3-D2AAC6CF0AF8}" type="sibTrans" cxnId="{336EA082-8585-467B-98B6-57E762A694E3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F7C97E97-A8B7-4E2F-93C1-EBFB76622F8B}">
      <dgm:prSet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Incremento de los </a:t>
          </a:r>
          <a:r>
            <a:rPr lang="es-CO" b="1" dirty="0">
              <a:latin typeface="AmpleSoft-Regular" panose="02000000000000000000" pitchFamily="50" charset="0"/>
            </a:rPr>
            <a:t>Estudios médicos por presunto delito sexual</a:t>
          </a:r>
          <a:endParaRPr lang="es-CO" dirty="0">
            <a:latin typeface="AmpleSoft-Regular" panose="02000000000000000000" pitchFamily="50" charset="0"/>
          </a:endParaRPr>
        </a:p>
      </dgm:t>
    </dgm:pt>
    <dgm:pt modelId="{2DAD409A-D3A6-4004-A6F1-01FB1FBD2096}" type="parTrans" cxnId="{2A8C0E1C-4E64-4A63-A1B5-9A93B75F1DDE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0A72ED30-5004-402B-A9E6-A5AEF99FDA05}" type="sibTrans" cxnId="{2A8C0E1C-4E64-4A63-A1B5-9A93B75F1DDE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0AC61ABE-EE5F-4039-ACEF-73DB6509B56E}">
      <dgm:prSet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Baja </a:t>
          </a:r>
        </a:p>
        <a:p>
          <a:r>
            <a:rPr lang="es-CO" b="1" dirty="0">
              <a:latin typeface="AmpleSoft-Regular" panose="02000000000000000000" pitchFamily="50" charset="0"/>
            </a:rPr>
            <a:t>Tasa cobertura neta en transición</a:t>
          </a:r>
          <a:endParaRPr lang="es-CO" dirty="0">
            <a:latin typeface="AmpleSoft-Regular" panose="02000000000000000000" pitchFamily="50" charset="0"/>
          </a:endParaRPr>
        </a:p>
      </dgm:t>
    </dgm:pt>
    <dgm:pt modelId="{BFC91D0B-2E26-41AD-A4D1-0BB04A541FA0}" type="parTrans" cxnId="{FB5AB3EE-6F8C-433A-8475-FC83AF948B4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A052344D-F369-455C-A102-1FEE6D962F35}" type="sibTrans" cxnId="{FB5AB3EE-6F8C-433A-8475-FC83AF948B4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60A018CB-5DD5-4B6C-B699-0C4B7B411207}">
      <dgm:prSet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Incremento de la </a:t>
          </a:r>
          <a:r>
            <a:rPr lang="es-CO" b="1" dirty="0">
              <a:latin typeface="AmpleSoft-Regular" panose="02000000000000000000" pitchFamily="50" charset="0"/>
            </a:rPr>
            <a:t>Tasa de violencia intrafamiliar (x 100.000 habitantes) </a:t>
          </a:r>
          <a:endParaRPr lang="es-CO" dirty="0">
            <a:latin typeface="AmpleSoft-Regular" panose="02000000000000000000" pitchFamily="50" charset="0"/>
          </a:endParaRPr>
        </a:p>
      </dgm:t>
    </dgm:pt>
    <dgm:pt modelId="{D38E27DC-3BAF-4BCB-8553-1CF3965EEDAD}" type="sibTrans" cxnId="{224BC87D-5DED-4E84-9ABD-76391B0A007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066D7531-B71E-42DE-B87B-F0D079ABF06D}" type="parTrans" cxnId="{224BC87D-5DED-4E84-9ABD-76391B0A007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A38C9432-E998-4826-B9C2-E7E98EDE7CD5}" type="pres">
      <dgm:prSet presAssocID="{90846F6E-B9C3-4DD8-AA36-CA63B67F3C31}" presName="Name0" presStyleCnt="0">
        <dgm:presLayoutVars>
          <dgm:dir/>
          <dgm:resizeHandles val="exact"/>
        </dgm:presLayoutVars>
      </dgm:prSet>
      <dgm:spPr/>
    </dgm:pt>
    <dgm:pt modelId="{AF43C966-937F-42C7-8ADB-367667C470E4}" type="pres">
      <dgm:prSet presAssocID="{90846F6E-B9C3-4DD8-AA36-CA63B67F3C31}" presName="fgShape" presStyleLbl="fgShp" presStyleIdx="0" presStyleCnt="1"/>
      <dgm:spPr/>
    </dgm:pt>
    <dgm:pt modelId="{51E4F6C0-AD1A-45A4-823F-C1C93D3CB73F}" type="pres">
      <dgm:prSet presAssocID="{90846F6E-B9C3-4DD8-AA36-CA63B67F3C31}" presName="linComp" presStyleCnt="0"/>
      <dgm:spPr/>
    </dgm:pt>
    <dgm:pt modelId="{EB3E0A64-20E8-47AF-8CEB-FECE976CFED8}" type="pres">
      <dgm:prSet presAssocID="{0630BE5A-0C34-4616-A804-888A92B2BB65}" presName="compNode" presStyleCnt="0"/>
      <dgm:spPr/>
    </dgm:pt>
    <dgm:pt modelId="{C690219E-A2CE-4A65-AC16-8933B77B1F92}" type="pres">
      <dgm:prSet presAssocID="{0630BE5A-0C34-4616-A804-888A92B2BB65}" presName="bkgdShape" presStyleLbl="node1" presStyleIdx="0" presStyleCnt="4"/>
      <dgm:spPr/>
    </dgm:pt>
    <dgm:pt modelId="{F7604F72-DE42-486B-80E8-D6198D600A18}" type="pres">
      <dgm:prSet presAssocID="{0630BE5A-0C34-4616-A804-888A92B2BB65}" presName="nodeTx" presStyleLbl="node1" presStyleIdx="0" presStyleCnt="4">
        <dgm:presLayoutVars>
          <dgm:bulletEnabled val="1"/>
        </dgm:presLayoutVars>
      </dgm:prSet>
      <dgm:spPr/>
    </dgm:pt>
    <dgm:pt modelId="{AC09E4EA-311B-454B-914E-CE955A5AB85F}" type="pres">
      <dgm:prSet presAssocID="{0630BE5A-0C34-4616-A804-888A92B2BB65}" presName="invisiNode" presStyleLbl="node1" presStyleIdx="0" presStyleCnt="4"/>
      <dgm:spPr/>
    </dgm:pt>
    <dgm:pt modelId="{E0535F2F-9475-40F2-A51E-95432A8B1A9F}" type="pres">
      <dgm:prSet presAssocID="{0630BE5A-0C34-4616-A804-888A92B2BB65}" presName="imagNode" presStyleLbl="fgImgPlace1" presStyleIdx="0" presStyleCnt="4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</dgm:spPr>
    </dgm:pt>
    <dgm:pt modelId="{42AAE7F5-53A0-4BCC-A011-85BA5BB4D40E}" type="pres">
      <dgm:prSet presAssocID="{F63E7F3F-069A-46B1-84B3-D2AAC6CF0AF8}" presName="sibTrans" presStyleLbl="sibTrans2D1" presStyleIdx="0" presStyleCnt="0"/>
      <dgm:spPr/>
    </dgm:pt>
    <dgm:pt modelId="{A8550CC9-2E8F-4261-9888-E851ABB30EE3}" type="pres">
      <dgm:prSet presAssocID="{60A018CB-5DD5-4B6C-B699-0C4B7B411207}" presName="compNode" presStyleCnt="0"/>
      <dgm:spPr/>
    </dgm:pt>
    <dgm:pt modelId="{42E59E21-53F1-416B-838A-00B92F57227D}" type="pres">
      <dgm:prSet presAssocID="{60A018CB-5DD5-4B6C-B699-0C4B7B411207}" presName="bkgdShape" presStyleLbl="node1" presStyleIdx="1" presStyleCnt="4"/>
      <dgm:spPr/>
    </dgm:pt>
    <dgm:pt modelId="{EA9D35FC-5EF0-4FD6-AA20-FCDA626D6314}" type="pres">
      <dgm:prSet presAssocID="{60A018CB-5DD5-4B6C-B699-0C4B7B411207}" presName="nodeTx" presStyleLbl="node1" presStyleIdx="1" presStyleCnt="4">
        <dgm:presLayoutVars>
          <dgm:bulletEnabled val="1"/>
        </dgm:presLayoutVars>
      </dgm:prSet>
      <dgm:spPr/>
    </dgm:pt>
    <dgm:pt modelId="{53C6D0FF-6AA4-4D32-973D-73A4253455EE}" type="pres">
      <dgm:prSet presAssocID="{60A018CB-5DD5-4B6C-B699-0C4B7B411207}" presName="invisiNode" presStyleLbl="node1" presStyleIdx="1" presStyleCnt="4"/>
      <dgm:spPr/>
    </dgm:pt>
    <dgm:pt modelId="{03A43C06-3C99-4E6C-A6A4-2EA192D84CD5}" type="pres">
      <dgm:prSet presAssocID="{60A018CB-5DD5-4B6C-B699-0C4B7B411207}" presName="imagNode" presStyleLbl="fgImgPlace1" presStyleIdx="1" presStyleCnt="4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B8DCBBF-9B95-4F5D-84D2-3357EF062AFC}" type="pres">
      <dgm:prSet presAssocID="{D38E27DC-3BAF-4BCB-8553-1CF3965EEDAD}" presName="sibTrans" presStyleLbl="sibTrans2D1" presStyleIdx="0" presStyleCnt="0"/>
      <dgm:spPr/>
    </dgm:pt>
    <dgm:pt modelId="{7CCA6DED-6BBC-4B95-A250-C78597526B64}" type="pres">
      <dgm:prSet presAssocID="{F7C97E97-A8B7-4E2F-93C1-EBFB76622F8B}" presName="compNode" presStyleCnt="0"/>
      <dgm:spPr/>
    </dgm:pt>
    <dgm:pt modelId="{69E662ED-DAD0-4D88-9EEA-A17A1920511B}" type="pres">
      <dgm:prSet presAssocID="{F7C97E97-A8B7-4E2F-93C1-EBFB76622F8B}" presName="bkgdShape" presStyleLbl="node1" presStyleIdx="2" presStyleCnt="4"/>
      <dgm:spPr/>
    </dgm:pt>
    <dgm:pt modelId="{F5B50D7D-9635-49E8-8301-4CBD5182E71F}" type="pres">
      <dgm:prSet presAssocID="{F7C97E97-A8B7-4E2F-93C1-EBFB76622F8B}" presName="nodeTx" presStyleLbl="node1" presStyleIdx="2" presStyleCnt="4">
        <dgm:presLayoutVars>
          <dgm:bulletEnabled val="1"/>
        </dgm:presLayoutVars>
      </dgm:prSet>
      <dgm:spPr/>
    </dgm:pt>
    <dgm:pt modelId="{659B29A5-B82C-42EE-8A29-50338F49F5D2}" type="pres">
      <dgm:prSet presAssocID="{F7C97E97-A8B7-4E2F-93C1-EBFB76622F8B}" presName="invisiNode" presStyleLbl="node1" presStyleIdx="2" presStyleCnt="4"/>
      <dgm:spPr/>
    </dgm:pt>
    <dgm:pt modelId="{0B228C70-C3FA-4265-B519-0C8C2A078AD6}" type="pres">
      <dgm:prSet presAssocID="{F7C97E97-A8B7-4E2F-93C1-EBFB76622F8B}" presName="imagNode" presStyleLbl="fgImgPlace1" presStyleIdx="2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4837127B-9F4D-4321-B424-BE98F5D25D2E}" type="pres">
      <dgm:prSet presAssocID="{0A72ED30-5004-402B-A9E6-A5AEF99FDA05}" presName="sibTrans" presStyleLbl="sibTrans2D1" presStyleIdx="0" presStyleCnt="0"/>
      <dgm:spPr/>
    </dgm:pt>
    <dgm:pt modelId="{9E9210D3-550E-40A9-8D7B-32EEAAD3448C}" type="pres">
      <dgm:prSet presAssocID="{0AC61ABE-EE5F-4039-ACEF-73DB6509B56E}" presName="compNode" presStyleCnt="0"/>
      <dgm:spPr/>
    </dgm:pt>
    <dgm:pt modelId="{DA772965-FC4D-49F4-AAFF-89C228A786AA}" type="pres">
      <dgm:prSet presAssocID="{0AC61ABE-EE5F-4039-ACEF-73DB6509B56E}" presName="bkgdShape" presStyleLbl="node1" presStyleIdx="3" presStyleCnt="4"/>
      <dgm:spPr/>
    </dgm:pt>
    <dgm:pt modelId="{9C1B03B5-0184-47B7-AC2A-922BFB502943}" type="pres">
      <dgm:prSet presAssocID="{0AC61ABE-EE5F-4039-ACEF-73DB6509B56E}" presName="nodeTx" presStyleLbl="node1" presStyleIdx="3" presStyleCnt="4">
        <dgm:presLayoutVars>
          <dgm:bulletEnabled val="1"/>
        </dgm:presLayoutVars>
      </dgm:prSet>
      <dgm:spPr/>
    </dgm:pt>
    <dgm:pt modelId="{9F5A7AD5-13EB-4583-9186-5DBD5648D183}" type="pres">
      <dgm:prSet presAssocID="{0AC61ABE-EE5F-4039-ACEF-73DB6509B56E}" presName="invisiNode" presStyleLbl="node1" presStyleIdx="3" presStyleCnt="4"/>
      <dgm:spPr/>
    </dgm:pt>
    <dgm:pt modelId="{FDFC2613-9B53-46C5-BC3C-ED1C2416BA86}" type="pres">
      <dgm:prSet presAssocID="{0AC61ABE-EE5F-4039-ACEF-73DB6509B56E}" presName="imagNode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</dgm:spPr>
    </dgm:pt>
  </dgm:ptLst>
  <dgm:cxnLst>
    <dgm:cxn modelId="{18FCD319-7896-47CC-944E-0A02F9DB3030}" type="presOf" srcId="{F7C97E97-A8B7-4E2F-93C1-EBFB76622F8B}" destId="{F5B50D7D-9635-49E8-8301-4CBD5182E71F}" srcOrd="1" destOrd="0" presId="urn:microsoft.com/office/officeart/2005/8/layout/hList7"/>
    <dgm:cxn modelId="{2A8C0E1C-4E64-4A63-A1B5-9A93B75F1DDE}" srcId="{90846F6E-B9C3-4DD8-AA36-CA63B67F3C31}" destId="{F7C97E97-A8B7-4E2F-93C1-EBFB76622F8B}" srcOrd="2" destOrd="0" parTransId="{2DAD409A-D3A6-4004-A6F1-01FB1FBD2096}" sibTransId="{0A72ED30-5004-402B-A9E6-A5AEF99FDA05}"/>
    <dgm:cxn modelId="{3445A64B-FCB4-4712-8FA4-4D4ED35CC739}" type="presOf" srcId="{60A018CB-5DD5-4B6C-B699-0C4B7B411207}" destId="{EA9D35FC-5EF0-4FD6-AA20-FCDA626D6314}" srcOrd="1" destOrd="0" presId="urn:microsoft.com/office/officeart/2005/8/layout/hList7"/>
    <dgm:cxn modelId="{4866C56B-4908-401D-92EC-EC0C083B5B02}" type="presOf" srcId="{90846F6E-B9C3-4DD8-AA36-CA63B67F3C31}" destId="{A38C9432-E998-4826-B9C2-E7E98EDE7CD5}" srcOrd="0" destOrd="0" presId="urn:microsoft.com/office/officeart/2005/8/layout/hList7"/>
    <dgm:cxn modelId="{F79F684F-D593-402C-A47F-BFCA04E0EBE0}" type="presOf" srcId="{0630BE5A-0C34-4616-A804-888A92B2BB65}" destId="{C690219E-A2CE-4A65-AC16-8933B77B1F92}" srcOrd="0" destOrd="0" presId="urn:microsoft.com/office/officeart/2005/8/layout/hList7"/>
    <dgm:cxn modelId="{CF4FA955-BF75-4F4A-90D2-490E7C452F7B}" type="presOf" srcId="{0A72ED30-5004-402B-A9E6-A5AEF99FDA05}" destId="{4837127B-9F4D-4321-B424-BE98F5D25D2E}" srcOrd="0" destOrd="0" presId="urn:microsoft.com/office/officeart/2005/8/layout/hList7"/>
    <dgm:cxn modelId="{1CEC1E57-26B9-4DF3-849F-A86DF571C98B}" type="presOf" srcId="{0630BE5A-0C34-4616-A804-888A92B2BB65}" destId="{F7604F72-DE42-486B-80E8-D6198D600A18}" srcOrd="1" destOrd="0" presId="urn:microsoft.com/office/officeart/2005/8/layout/hList7"/>
    <dgm:cxn modelId="{15228659-47F3-464D-BA7B-CAF64C1AC9C4}" type="presOf" srcId="{60A018CB-5DD5-4B6C-B699-0C4B7B411207}" destId="{42E59E21-53F1-416B-838A-00B92F57227D}" srcOrd="0" destOrd="0" presId="urn:microsoft.com/office/officeart/2005/8/layout/hList7"/>
    <dgm:cxn modelId="{224BC87D-5DED-4E84-9ABD-76391B0A0074}" srcId="{90846F6E-B9C3-4DD8-AA36-CA63B67F3C31}" destId="{60A018CB-5DD5-4B6C-B699-0C4B7B411207}" srcOrd="1" destOrd="0" parTransId="{066D7531-B71E-42DE-B87B-F0D079ABF06D}" sibTransId="{D38E27DC-3BAF-4BCB-8553-1CF3965EEDAD}"/>
    <dgm:cxn modelId="{336EA082-8585-467B-98B6-57E762A694E3}" srcId="{90846F6E-B9C3-4DD8-AA36-CA63B67F3C31}" destId="{0630BE5A-0C34-4616-A804-888A92B2BB65}" srcOrd="0" destOrd="0" parTransId="{3FC5C369-3B0B-4E14-AD7C-7B04543B6F9A}" sibTransId="{F63E7F3F-069A-46B1-84B3-D2AAC6CF0AF8}"/>
    <dgm:cxn modelId="{BF84B38B-3813-4BEB-B835-52C63EEF17C3}" type="presOf" srcId="{F7C97E97-A8B7-4E2F-93C1-EBFB76622F8B}" destId="{69E662ED-DAD0-4D88-9EEA-A17A1920511B}" srcOrd="0" destOrd="0" presId="urn:microsoft.com/office/officeart/2005/8/layout/hList7"/>
    <dgm:cxn modelId="{644113B0-03F0-4014-8986-71BA5D474209}" type="presOf" srcId="{0AC61ABE-EE5F-4039-ACEF-73DB6509B56E}" destId="{9C1B03B5-0184-47B7-AC2A-922BFB502943}" srcOrd="1" destOrd="0" presId="urn:microsoft.com/office/officeart/2005/8/layout/hList7"/>
    <dgm:cxn modelId="{42B600B1-C0D2-4075-9944-0721120F1775}" type="presOf" srcId="{F63E7F3F-069A-46B1-84B3-D2AAC6CF0AF8}" destId="{42AAE7F5-53A0-4BCC-A011-85BA5BB4D40E}" srcOrd="0" destOrd="0" presId="urn:microsoft.com/office/officeart/2005/8/layout/hList7"/>
    <dgm:cxn modelId="{58A4CBC8-7485-4198-85E9-79C737F7AFB0}" type="presOf" srcId="{0AC61ABE-EE5F-4039-ACEF-73DB6509B56E}" destId="{DA772965-FC4D-49F4-AAFF-89C228A786AA}" srcOrd="0" destOrd="0" presId="urn:microsoft.com/office/officeart/2005/8/layout/hList7"/>
    <dgm:cxn modelId="{FB5AB3EE-6F8C-433A-8475-FC83AF948B44}" srcId="{90846F6E-B9C3-4DD8-AA36-CA63B67F3C31}" destId="{0AC61ABE-EE5F-4039-ACEF-73DB6509B56E}" srcOrd="3" destOrd="0" parTransId="{BFC91D0B-2E26-41AD-A4D1-0BB04A541FA0}" sibTransId="{A052344D-F369-455C-A102-1FEE6D962F35}"/>
    <dgm:cxn modelId="{DB2DB2FE-802D-4CD3-A8CA-BC406253EAF3}" type="presOf" srcId="{D38E27DC-3BAF-4BCB-8553-1CF3965EEDAD}" destId="{5B8DCBBF-9B95-4F5D-84D2-3357EF062AFC}" srcOrd="0" destOrd="0" presId="urn:microsoft.com/office/officeart/2005/8/layout/hList7"/>
    <dgm:cxn modelId="{AAF06AD8-1B54-46DD-AD6C-939B8217D1D9}" type="presParOf" srcId="{A38C9432-E998-4826-B9C2-E7E98EDE7CD5}" destId="{AF43C966-937F-42C7-8ADB-367667C470E4}" srcOrd="0" destOrd="0" presId="urn:microsoft.com/office/officeart/2005/8/layout/hList7"/>
    <dgm:cxn modelId="{4012DCCB-A05E-4D2C-A513-C5845D2433C8}" type="presParOf" srcId="{A38C9432-E998-4826-B9C2-E7E98EDE7CD5}" destId="{51E4F6C0-AD1A-45A4-823F-C1C93D3CB73F}" srcOrd="1" destOrd="0" presId="urn:microsoft.com/office/officeart/2005/8/layout/hList7"/>
    <dgm:cxn modelId="{14DB6232-8799-4157-8144-FCB10C85BCA1}" type="presParOf" srcId="{51E4F6C0-AD1A-45A4-823F-C1C93D3CB73F}" destId="{EB3E0A64-20E8-47AF-8CEB-FECE976CFED8}" srcOrd="0" destOrd="0" presId="urn:microsoft.com/office/officeart/2005/8/layout/hList7"/>
    <dgm:cxn modelId="{E8AFC38B-93EF-4DFE-BFF4-28627DE96740}" type="presParOf" srcId="{EB3E0A64-20E8-47AF-8CEB-FECE976CFED8}" destId="{C690219E-A2CE-4A65-AC16-8933B77B1F92}" srcOrd="0" destOrd="0" presId="urn:microsoft.com/office/officeart/2005/8/layout/hList7"/>
    <dgm:cxn modelId="{005C4760-3F0A-4DC9-BFBA-4CD5B9CFEA42}" type="presParOf" srcId="{EB3E0A64-20E8-47AF-8CEB-FECE976CFED8}" destId="{F7604F72-DE42-486B-80E8-D6198D600A18}" srcOrd="1" destOrd="0" presId="urn:microsoft.com/office/officeart/2005/8/layout/hList7"/>
    <dgm:cxn modelId="{E2B98811-AFF6-4B93-9CE5-184729003212}" type="presParOf" srcId="{EB3E0A64-20E8-47AF-8CEB-FECE976CFED8}" destId="{AC09E4EA-311B-454B-914E-CE955A5AB85F}" srcOrd="2" destOrd="0" presId="urn:microsoft.com/office/officeart/2005/8/layout/hList7"/>
    <dgm:cxn modelId="{F95D1E2E-462F-4B2F-89AB-AE518A1C37A1}" type="presParOf" srcId="{EB3E0A64-20E8-47AF-8CEB-FECE976CFED8}" destId="{E0535F2F-9475-40F2-A51E-95432A8B1A9F}" srcOrd="3" destOrd="0" presId="urn:microsoft.com/office/officeart/2005/8/layout/hList7"/>
    <dgm:cxn modelId="{D214B6C9-9168-40D4-AC96-970C56E6F1B6}" type="presParOf" srcId="{51E4F6C0-AD1A-45A4-823F-C1C93D3CB73F}" destId="{42AAE7F5-53A0-4BCC-A011-85BA5BB4D40E}" srcOrd="1" destOrd="0" presId="urn:microsoft.com/office/officeart/2005/8/layout/hList7"/>
    <dgm:cxn modelId="{154E59DE-A68C-467C-AB5C-0B1B39A8D0F9}" type="presParOf" srcId="{51E4F6C0-AD1A-45A4-823F-C1C93D3CB73F}" destId="{A8550CC9-2E8F-4261-9888-E851ABB30EE3}" srcOrd="2" destOrd="0" presId="urn:microsoft.com/office/officeart/2005/8/layout/hList7"/>
    <dgm:cxn modelId="{1DB2C4D9-2F42-4407-9DF2-0ACC618062D9}" type="presParOf" srcId="{A8550CC9-2E8F-4261-9888-E851ABB30EE3}" destId="{42E59E21-53F1-416B-838A-00B92F57227D}" srcOrd="0" destOrd="0" presId="urn:microsoft.com/office/officeart/2005/8/layout/hList7"/>
    <dgm:cxn modelId="{7217E091-5381-4627-8FF2-DAE0053EC6A2}" type="presParOf" srcId="{A8550CC9-2E8F-4261-9888-E851ABB30EE3}" destId="{EA9D35FC-5EF0-4FD6-AA20-FCDA626D6314}" srcOrd="1" destOrd="0" presId="urn:microsoft.com/office/officeart/2005/8/layout/hList7"/>
    <dgm:cxn modelId="{B67845A1-0096-48CC-8A5C-4B384C97FA9F}" type="presParOf" srcId="{A8550CC9-2E8F-4261-9888-E851ABB30EE3}" destId="{53C6D0FF-6AA4-4D32-973D-73A4253455EE}" srcOrd="2" destOrd="0" presId="urn:microsoft.com/office/officeart/2005/8/layout/hList7"/>
    <dgm:cxn modelId="{A39B2F04-2BCB-466F-BF63-B5F717023FD9}" type="presParOf" srcId="{A8550CC9-2E8F-4261-9888-E851ABB30EE3}" destId="{03A43C06-3C99-4E6C-A6A4-2EA192D84CD5}" srcOrd="3" destOrd="0" presId="urn:microsoft.com/office/officeart/2005/8/layout/hList7"/>
    <dgm:cxn modelId="{C6A1C1D2-E19F-4ED7-91D9-06874A7740FD}" type="presParOf" srcId="{51E4F6C0-AD1A-45A4-823F-C1C93D3CB73F}" destId="{5B8DCBBF-9B95-4F5D-84D2-3357EF062AFC}" srcOrd="3" destOrd="0" presId="urn:microsoft.com/office/officeart/2005/8/layout/hList7"/>
    <dgm:cxn modelId="{8A046535-DFEA-4CAE-9BD3-00D7D0E777D5}" type="presParOf" srcId="{51E4F6C0-AD1A-45A4-823F-C1C93D3CB73F}" destId="{7CCA6DED-6BBC-4B95-A250-C78597526B64}" srcOrd="4" destOrd="0" presId="urn:microsoft.com/office/officeart/2005/8/layout/hList7"/>
    <dgm:cxn modelId="{2ACF271C-7357-442E-81CC-CCD91F7E3CAD}" type="presParOf" srcId="{7CCA6DED-6BBC-4B95-A250-C78597526B64}" destId="{69E662ED-DAD0-4D88-9EEA-A17A1920511B}" srcOrd="0" destOrd="0" presId="urn:microsoft.com/office/officeart/2005/8/layout/hList7"/>
    <dgm:cxn modelId="{D5148FFE-7322-4510-A9B4-EA32CF532C01}" type="presParOf" srcId="{7CCA6DED-6BBC-4B95-A250-C78597526B64}" destId="{F5B50D7D-9635-49E8-8301-4CBD5182E71F}" srcOrd="1" destOrd="0" presId="urn:microsoft.com/office/officeart/2005/8/layout/hList7"/>
    <dgm:cxn modelId="{1260933A-3A20-4742-A024-B48F368DFAEE}" type="presParOf" srcId="{7CCA6DED-6BBC-4B95-A250-C78597526B64}" destId="{659B29A5-B82C-42EE-8A29-50338F49F5D2}" srcOrd="2" destOrd="0" presId="urn:microsoft.com/office/officeart/2005/8/layout/hList7"/>
    <dgm:cxn modelId="{F0A9B4A8-679B-424C-ABA5-1B760C6F2E1A}" type="presParOf" srcId="{7CCA6DED-6BBC-4B95-A250-C78597526B64}" destId="{0B228C70-C3FA-4265-B519-0C8C2A078AD6}" srcOrd="3" destOrd="0" presId="urn:microsoft.com/office/officeart/2005/8/layout/hList7"/>
    <dgm:cxn modelId="{1AAC492B-B98C-4F0C-B4DA-0808B8BA58CB}" type="presParOf" srcId="{51E4F6C0-AD1A-45A4-823F-C1C93D3CB73F}" destId="{4837127B-9F4D-4321-B424-BE98F5D25D2E}" srcOrd="5" destOrd="0" presId="urn:microsoft.com/office/officeart/2005/8/layout/hList7"/>
    <dgm:cxn modelId="{C417E9D3-B7BD-4F2B-94BD-1C8E349B2D1C}" type="presParOf" srcId="{51E4F6C0-AD1A-45A4-823F-C1C93D3CB73F}" destId="{9E9210D3-550E-40A9-8D7B-32EEAAD3448C}" srcOrd="6" destOrd="0" presId="urn:microsoft.com/office/officeart/2005/8/layout/hList7"/>
    <dgm:cxn modelId="{4E922B09-F859-4F31-B5C0-B999D232BEDB}" type="presParOf" srcId="{9E9210D3-550E-40A9-8D7B-32EEAAD3448C}" destId="{DA772965-FC4D-49F4-AAFF-89C228A786AA}" srcOrd="0" destOrd="0" presId="urn:microsoft.com/office/officeart/2005/8/layout/hList7"/>
    <dgm:cxn modelId="{7EBD7AAD-B432-40E0-A35E-4E2C7D852467}" type="presParOf" srcId="{9E9210D3-550E-40A9-8D7B-32EEAAD3448C}" destId="{9C1B03B5-0184-47B7-AC2A-922BFB502943}" srcOrd="1" destOrd="0" presId="urn:microsoft.com/office/officeart/2005/8/layout/hList7"/>
    <dgm:cxn modelId="{B0E43186-119A-404F-9697-0C1CB492DEB6}" type="presParOf" srcId="{9E9210D3-550E-40A9-8D7B-32EEAAD3448C}" destId="{9F5A7AD5-13EB-4583-9186-5DBD5648D183}" srcOrd="2" destOrd="0" presId="urn:microsoft.com/office/officeart/2005/8/layout/hList7"/>
    <dgm:cxn modelId="{A27A1310-C7AF-4BCA-9B1E-6DE0B9A8FA30}" type="presParOf" srcId="{9E9210D3-550E-40A9-8D7B-32EEAAD3448C}" destId="{FDFC2613-9B53-46C5-BC3C-ED1C2416BA8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846F6E-B9C3-4DD8-AA36-CA63B67F3C31}" type="doc">
      <dgm:prSet loTypeId="urn:microsoft.com/office/officeart/2005/8/layout/hList7" loCatId="list" qsTypeId="urn:microsoft.com/office/officeart/2005/8/quickstyle/simple1" qsCatId="simple" csTypeId="urn:microsoft.com/office/officeart/2005/8/colors/accent6_2" csCatId="accent6" phldr="1"/>
      <dgm:spPr/>
    </dgm:pt>
    <dgm:pt modelId="{0630BE5A-0C34-4616-A804-888A92B2BB65}">
      <dgm:prSet phldrT="[Texto]"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Aplicativo RIA con limitaciones en cobertura, alcance y presupuesto</a:t>
          </a:r>
        </a:p>
      </dgm:t>
    </dgm:pt>
    <dgm:pt modelId="{3FC5C369-3B0B-4E14-AD7C-7B04543B6F9A}" type="parTrans" cxnId="{336EA082-8585-467B-98B6-57E762A694E3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F63E7F3F-069A-46B1-84B3-D2AAC6CF0AF8}" type="sibTrans" cxnId="{336EA082-8585-467B-98B6-57E762A694E3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60A018CB-5DD5-4B6C-B699-0C4B7B411207}">
      <dgm:prSet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Ausencia de sistema de seguimiento de la implementación de las políticas públicas de primera infancia</a:t>
          </a:r>
        </a:p>
      </dgm:t>
    </dgm:pt>
    <dgm:pt modelId="{066D7531-B71E-42DE-B87B-F0D079ABF06D}" type="parTrans" cxnId="{224BC87D-5DED-4E84-9ABD-76391B0A007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D38E27DC-3BAF-4BCB-8553-1CF3965EEDAD}" type="sibTrans" cxnId="{224BC87D-5DED-4E84-9ABD-76391B0A007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A38C9432-E998-4826-B9C2-E7E98EDE7CD5}" type="pres">
      <dgm:prSet presAssocID="{90846F6E-B9C3-4DD8-AA36-CA63B67F3C31}" presName="Name0" presStyleCnt="0">
        <dgm:presLayoutVars>
          <dgm:dir/>
          <dgm:resizeHandles val="exact"/>
        </dgm:presLayoutVars>
      </dgm:prSet>
      <dgm:spPr/>
    </dgm:pt>
    <dgm:pt modelId="{AF43C966-937F-42C7-8ADB-367667C470E4}" type="pres">
      <dgm:prSet presAssocID="{90846F6E-B9C3-4DD8-AA36-CA63B67F3C31}" presName="fgShape" presStyleLbl="fgShp" presStyleIdx="0" presStyleCnt="1"/>
      <dgm:spPr/>
    </dgm:pt>
    <dgm:pt modelId="{51E4F6C0-AD1A-45A4-823F-C1C93D3CB73F}" type="pres">
      <dgm:prSet presAssocID="{90846F6E-B9C3-4DD8-AA36-CA63B67F3C31}" presName="linComp" presStyleCnt="0"/>
      <dgm:spPr/>
    </dgm:pt>
    <dgm:pt modelId="{EB3E0A64-20E8-47AF-8CEB-FECE976CFED8}" type="pres">
      <dgm:prSet presAssocID="{0630BE5A-0C34-4616-A804-888A92B2BB65}" presName="compNode" presStyleCnt="0"/>
      <dgm:spPr/>
    </dgm:pt>
    <dgm:pt modelId="{C690219E-A2CE-4A65-AC16-8933B77B1F92}" type="pres">
      <dgm:prSet presAssocID="{0630BE5A-0C34-4616-A804-888A92B2BB65}" presName="bkgdShape" presStyleLbl="node1" presStyleIdx="0" presStyleCnt="2"/>
      <dgm:spPr/>
    </dgm:pt>
    <dgm:pt modelId="{F7604F72-DE42-486B-80E8-D6198D600A18}" type="pres">
      <dgm:prSet presAssocID="{0630BE5A-0C34-4616-A804-888A92B2BB65}" presName="nodeTx" presStyleLbl="node1" presStyleIdx="0" presStyleCnt="2">
        <dgm:presLayoutVars>
          <dgm:bulletEnabled val="1"/>
        </dgm:presLayoutVars>
      </dgm:prSet>
      <dgm:spPr/>
    </dgm:pt>
    <dgm:pt modelId="{AC09E4EA-311B-454B-914E-CE955A5AB85F}" type="pres">
      <dgm:prSet presAssocID="{0630BE5A-0C34-4616-A804-888A92B2BB65}" presName="invisiNode" presStyleLbl="node1" presStyleIdx="0" presStyleCnt="2"/>
      <dgm:spPr/>
    </dgm:pt>
    <dgm:pt modelId="{E0535F2F-9475-40F2-A51E-95432A8B1A9F}" type="pres">
      <dgm:prSet presAssocID="{0630BE5A-0C34-4616-A804-888A92B2BB65}" presName="imagNode" presStyleLbl="fgImgPlace1" presStyleIdx="0" presStyleCnt="2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AAE7F5-53A0-4BCC-A011-85BA5BB4D40E}" type="pres">
      <dgm:prSet presAssocID="{F63E7F3F-069A-46B1-84B3-D2AAC6CF0AF8}" presName="sibTrans" presStyleLbl="sibTrans2D1" presStyleIdx="0" presStyleCnt="0"/>
      <dgm:spPr/>
    </dgm:pt>
    <dgm:pt modelId="{A8550CC9-2E8F-4261-9888-E851ABB30EE3}" type="pres">
      <dgm:prSet presAssocID="{60A018CB-5DD5-4B6C-B699-0C4B7B411207}" presName="compNode" presStyleCnt="0"/>
      <dgm:spPr/>
    </dgm:pt>
    <dgm:pt modelId="{42E59E21-53F1-416B-838A-00B92F57227D}" type="pres">
      <dgm:prSet presAssocID="{60A018CB-5DD5-4B6C-B699-0C4B7B411207}" presName="bkgdShape" presStyleLbl="node1" presStyleIdx="1" presStyleCnt="2"/>
      <dgm:spPr/>
    </dgm:pt>
    <dgm:pt modelId="{EA9D35FC-5EF0-4FD6-AA20-FCDA626D6314}" type="pres">
      <dgm:prSet presAssocID="{60A018CB-5DD5-4B6C-B699-0C4B7B411207}" presName="nodeTx" presStyleLbl="node1" presStyleIdx="1" presStyleCnt="2">
        <dgm:presLayoutVars>
          <dgm:bulletEnabled val="1"/>
        </dgm:presLayoutVars>
      </dgm:prSet>
      <dgm:spPr/>
    </dgm:pt>
    <dgm:pt modelId="{53C6D0FF-6AA4-4D32-973D-73A4253455EE}" type="pres">
      <dgm:prSet presAssocID="{60A018CB-5DD5-4B6C-B699-0C4B7B411207}" presName="invisiNode" presStyleLbl="node1" presStyleIdx="1" presStyleCnt="2"/>
      <dgm:spPr/>
    </dgm:pt>
    <dgm:pt modelId="{03A43C06-3C99-4E6C-A6A4-2EA192D84CD5}" type="pres">
      <dgm:prSet presAssocID="{60A018CB-5DD5-4B6C-B699-0C4B7B411207}" presName="imagNode" presStyleLbl="fgImgPlace1" presStyleIdx="1" presStyleCnt="2"/>
      <dgm:spPr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3445A64B-FCB4-4712-8FA4-4D4ED35CC739}" type="presOf" srcId="{60A018CB-5DD5-4B6C-B699-0C4B7B411207}" destId="{EA9D35FC-5EF0-4FD6-AA20-FCDA626D6314}" srcOrd="1" destOrd="0" presId="urn:microsoft.com/office/officeart/2005/8/layout/hList7"/>
    <dgm:cxn modelId="{4866C56B-4908-401D-92EC-EC0C083B5B02}" type="presOf" srcId="{90846F6E-B9C3-4DD8-AA36-CA63B67F3C31}" destId="{A38C9432-E998-4826-B9C2-E7E98EDE7CD5}" srcOrd="0" destOrd="0" presId="urn:microsoft.com/office/officeart/2005/8/layout/hList7"/>
    <dgm:cxn modelId="{F79F684F-D593-402C-A47F-BFCA04E0EBE0}" type="presOf" srcId="{0630BE5A-0C34-4616-A804-888A92B2BB65}" destId="{C690219E-A2CE-4A65-AC16-8933B77B1F92}" srcOrd="0" destOrd="0" presId="urn:microsoft.com/office/officeart/2005/8/layout/hList7"/>
    <dgm:cxn modelId="{1CEC1E57-26B9-4DF3-849F-A86DF571C98B}" type="presOf" srcId="{0630BE5A-0C34-4616-A804-888A92B2BB65}" destId="{F7604F72-DE42-486B-80E8-D6198D600A18}" srcOrd="1" destOrd="0" presId="urn:microsoft.com/office/officeart/2005/8/layout/hList7"/>
    <dgm:cxn modelId="{15228659-47F3-464D-BA7B-CAF64C1AC9C4}" type="presOf" srcId="{60A018CB-5DD5-4B6C-B699-0C4B7B411207}" destId="{42E59E21-53F1-416B-838A-00B92F57227D}" srcOrd="0" destOrd="0" presId="urn:microsoft.com/office/officeart/2005/8/layout/hList7"/>
    <dgm:cxn modelId="{224BC87D-5DED-4E84-9ABD-76391B0A0074}" srcId="{90846F6E-B9C3-4DD8-AA36-CA63B67F3C31}" destId="{60A018CB-5DD5-4B6C-B699-0C4B7B411207}" srcOrd="1" destOrd="0" parTransId="{066D7531-B71E-42DE-B87B-F0D079ABF06D}" sibTransId="{D38E27DC-3BAF-4BCB-8553-1CF3965EEDAD}"/>
    <dgm:cxn modelId="{336EA082-8585-467B-98B6-57E762A694E3}" srcId="{90846F6E-B9C3-4DD8-AA36-CA63B67F3C31}" destId="{0630BE5A-0C34-4616-A804-888A92B2BB65}" srcOrd="0" destOrd="0" parTransId="{3FC5C369-3B0B-4E14-AD7C-7B04543B6F9A}" sibTransId="{F63E7F3F-069A-46B1-84B3-D2AAC6CF0AF8}"/>
    <dgm:cxn modelId="{42B600B1-C0D2-4075-9944-0721120F1775}" type="presOf" srcId="{F63E7F3F-069A-46B1-84B3-D2AAC6CF0AF8}" destId="{42AAE7F5-53A0-4BCC-A011-85BA5BB4D40E}" srcOrd="0" destOrd="0" presId="urn:microsoft.com/office/officeart/2005/8/layout/hList7"/>
    <dgm:cxn modelId="{AAF06AD8-1B54-46DD-AD6C-939B8217D1D9}" type="presParOf" srcId="{A38C9432-E998-4826-B9C2-E7E98EDE7CD5}" destId="{AF43C966-937F-42C7-8ADB-367667C470E4}" srcOrd="0" destOrd="0" presId="urn:microsoft.com/office/officeart/2005/8/layout/hList7"/>
    <dgm:cxn modelId="{4012DCCB-A05E-4D2C-A513-C5845D2433C8}" type="presParOf" srcId="{A38C9432-E998-4826-B9C2-E7E98EDE7CD5}" destId="{51E4F6C0-AD1A-45A4-823F-C1C93D3CB73F}" srcOrd="1" destOrd="0" presId="urn:microsoft.com/office/officeart/2005/8/layout/hList7"/>
    <dgm:cxn modelId="{14DB6232-8799-4157-8144-FCB10C85BCA1}" type="presParOf" srcId="{51E4F6C0-AD1A-45A4-823F-C1C93D3CB73F}" destId="{EB3E0A64-20E8-47AF-8CEB-FECE976CFED8}" srcOrd="0" destOrd="0" presId="urn:microsoft.com/office/officeart/2005/8/layout/hList7"/>
    <dgm:cxn modelId="{E8AFC38B-93EF-4DFE-BFF4-28627DE96740}" type="presParOf" srcId="{EB3E0A64-20E8-47AF-8CEB-FECE976CFED8}" destId="{C690219E-A2CE-4A65-AC16-8933B77B1F92}" srcOrd="0" destOrd="0" presId="urn:microsoft.com/office/officeart/2005/8/layout/hList7"/>
    <dgm:cxn modelId="{005C4760-3F0A-4DC9-BFBA-4CD5B9CFEA42}" type="presParOf" srcId="{EB3E0A64-20E8-47AF-8CEB-FECE976CFED8}" destId="{F7604F72-DE42-486B-80E8-D6198D600A18}" srcOrd="1" destOrd="0" presId="urn:microsoft.com/office/officeart/2005/8/layout/hList7"/>
    <dgm:cxn modelId="{E2B98811-AFF6-4B93-9CE5-184729003212}" type="presParOf" srcId="{EB3E0A64-20E8-47AF-8CEB-FECE976CFED8}" destId="{AC09E4EA-311B-454B-914E-CE955A5AB85F}" srcOrd="2" destOrd="0" presId="urn:microsoft.com/office/officeart/2005/8/layout/hList7"/>
    <dgm:cxn modelId="{F95D1E2E-462F-4B2F-89AB-AE518A1C37A1}" type="presParOf" srcId="{EB3E0A64-20E8-47AF-8CEB-FECE976CFED8}" destId="{E0535F2F-9475-40F2-A51E-95432A8B1A9F}" srcOrd="3" destOrd="0" presId="urn:microsoft.com/office/officeart/2005/8/layout/hList7"/>
    <dgm:cxn modelId="{D214B6C9-9168-40D4-AC96-970C56E6F1B6}" type="presParOf" srcId="{51E4F6C0-AD1A-45A4-823F-C1C93D3CB73F}" destId="{42AAE7F5-53A0-4BCC-A011-85BA5BB4D40E}" srcOrd="1" destOrd="0" presId="urn:microsoft.com/office/officeart/2005/8/layout/hList7"/>
    <dgm:cxn modelId="{154E59DE-A68C-467C-AB5C-0B1B39A8D0F9}" type="presParOf" srcId="{51E4F6C0-AD1A-45A4-823F-C1C93D3CB73F}" destId="{A8550CC9-2E8F-4261-9888-E851ABB30EE3}" srcOrd="2" destOrd="0" presId="urn:microsoft.com/office/officeart/2005/8/layout/hList7"/>
    <dgm:cxn modelId="{1DB2C4D9-2F42-4407-9DF2-0ACC618062D9}" type="presParOf" srcId="{A8550CC9-2E8F-4261-9888-E851ABB30EE3}" destId="{42E59E21-53F1-416B-838A-00B92F57227D}" srcOrd="0" destOrd="0" presId="urn:microsoft.com/office/officeart/2005/8/layout/hList7"/>
    <dgm:cxn modelId="{7217E091-5381-4627-8FF2-DAE0053EC6A2}" type="presParOf" srcId="{A8550CC9-2E8F-4261-9888-E851ABB30EE3}" destId="{EA9D35FC-5EF0-4FD6-AA20-FCDA626D6314}" srcOrd="1" destOrd="0" presId="urn:microsoft.com/office/officeart/2005/8/layout/hList7"/>
    <dgm:cxn modelId="{B67845A1-0096-48CC-8A5C-4B384C97FA9F}" type="presParOf" srcId="{A8550CC9-2E8F-4261-9888-E851ABB30EE3}" destId="{53C6D0FF-6AA4-4D32-973D-73A4253455EE}" srcOrd="2" destOrd="0" presId="urn:microsoft.com/office/officeart/2005/8/layout/hList7"/>
    <dgm:cxn modelId="{A39B2F04-2BCB-466F-BF63-B5F717023FD9}" type="presParOf" srcId="{A8550CC9-2E8F-4261-9888-E851ABB30EE3}" destId="{03A43C06-3C99-4E6C-A6A4-2EA192D84CD5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846F6E-B9C3-4DD8-AA36-CA63B67F3C31}" type="doc">
      <dgm:prSet loTypeId="urn:microsoft.com/office/officeart/2005/8/layout/hList7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CO"/>
        </a:p>
      </dgm:t>
    </dgm:pt>
    <dgm:pt modelId="{0630BE5A-0C34-4616-A804-888A92B2BB65}">
      <dgm:prSet phldrT="[Texto]"/>
      <dgm:spPr/>
      <dgm:t>
        <a:bodyPr/>
        <a:lstStyle/>
        <a:p>
          <a:r>
            <a:rPr lang="es-ES_tradnl" dirty="0">
              <a:latin typeface="AmpleSoft-Regular" panose="02000000000000000000" pitchFamily="50" charset="0"/>
            </a:rPr>
            <a:t>Falta de identificación de las verdaderas barreras para la transformación de imaginarios</a:t>
          </a:r>
          <a:endParaRPr lang="es-CO" dirty="0">
            <a:latin typeface="AmpleSoft-Regular" panose="02000000000000000000" pitchFamily="50" charset="0"/>
          </a:endParaRPr>
        </a:p>
      </dgm:t>
    </dgm:pt>
    <dgm:pt modelId="{3FC5C369-3B0B-4E14-AD7C-7B04543B6F9A}" type="parTrans" cxnId="{336EA082-8585-467B-98B6-57E762A694E3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F63E7F3F-069A-46B1-84B3-D2AAC6CF0AF8}" type="sibTrans" cxnId="{336EA082-8585-467B-98B6-57E762A694E3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0CF76B13-76C7-4D9F-9BCD-325274854EA2}">
      <dgm:prSet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Falta de herramientas y metodología que faciliten los cambios comportamentales</a:t>
          </a:r>
        </a:p>
      </dgm:t>
    </dgm:pt>
    <dgm:pt modelId="{2AEBE644-8CC0-4034-95F5-8CFFF80CE4B4}" type="parTrans" cxnId="{CDAC0E4C-74E0-403C-9E51-9F8FA629AAD7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A64D71A7-75E3-4280-9876-FF324C60BE2B}" type="sibTrans" cxnId="{CDAC0E4C-74E0-403C-9E51-9F8FA629AAD7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60A018CB-5DD5-4B6C-B699-0C4B7B411207}">
      <dgm:prSet/>
      <dgm:spPr/>
      <dgm:t>
        <a:bodyPr/>
        <a:lstStyle/>
        <a:p>
          <a:r>
            <a:rPr lang="es-CO" dirty="0">
              <a:latin typeface="AmpleSoft-Regular" panose="02000000000000000000" pitchFamily="50" charset="0"/>
            </a:rPr>
            <a:t>Necesidad de mayor cobertura de las estrategias de ciudad</a:t>
          </a:r>
        </a:p>
      </dgm:t>
    </dgm:pt>
    <dgm:pt modelId="{D38E27DC-3BAF-4BCB-8553-1CF3965EEDAD}" type="sibTrans" cxnId="{224BC87D-5DED-4E84-9ABD-76391B0A007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066D7531-B71E-42DE-B87B-F0D079ABF06D}" type="parTrans" cxnId="{224BC87D-5DED-4E84-9ABD-76391B0A0074}">
      <dgm:prSet/>
      <dgm:spPr/>
      <dgm:t>
        <a:bodyPr/>
        <a:lstStyle/>
        <a:p>
          <a:endParaRPr lang="es-CO">
            <a:latin typeface="AmpleSoft-Regular" panose="02000000000000000000" pitchFamily="50" charset="0"/>
          </a:endParaRPr>
        </a:p>
      </dgm:t>
    </dgm:pt>
    <dgm:pt modelId="{A38C9432-E998-4826-B9C2-E7E98EDE7CD5}" type="pres">
      <dgm:prSet presAssocID="{90846F6E-B9C3-4DD8-AA36-CA63B67F3C31}" presName="Name0" presStyleCnt="0">
        <dgm:presLayoutVars>
          <dgm:dir/>
          <dgm:resizeHandles val="exact"/>
        </dgm:presLayoutVars>
      </dgm:prSet>
      <dgm:spPr/>
    </dgm:pt>
    <dgm:pt modelId="{AF43C966-937F-42C7-8ADB-367667C470E4}" type="pres">
      <dgm:prSet presAssocID="{90846F6E-B9C3-4DD8-AA36-CA63B67F3C31}" presName="fgShape" presStyleLbl="fgShp" presStyleIdx="0" presStyleCnt="1"/>
      <dgm:spPr/>
    </dgm:pt>
    <dgm:pt modelId="{51E4F6C0-AD1A-45A4-823F-C1C93D3CB73F}" type="pres">
      <dgm:prSet presAssocID="{90846F6E-B9C3-4DD8-AA36-CA63B67F3C31}" presName="linComp" presStyleCnt="0"/>
      <dgm:spPr/>
    </dgm:pt>
    <dgm:pt modelId="{EB3E0A64-20E8-47AF-8CEB-FECE976CFED8}" type="pres">
      <dgm:prSet presAssocID="{0630BE5A-0C34-4616-A804-888A92B2BB65}" presName="compNode" presStyleCnt="0"/>
      <dgm:spPr/>
    </dgm:pt>
    <dgm:pt modelId="{C690219E-A2CE-4A65-AC16-8933B77B1F92}" type="pres">
      <dgm:prSet presAssocID="{0630BE5A-0C34-4616-A804-888A92B2BB65}" presName="bkgdShape" presStyleLbl="node1" presStyleIdx="0" presStyleCnt="3"/>
      <dgm:spPr/>
    </dgm:pt>
    <dgm:pt modelId="{F7604F72-DE42-486B-80E8-D6198D600A18}" type="pres">
      <dgm:prSet presAssocID="{0630BE5A-0C34-4616-A804-888A92B2BB65}" presName="nodeTx" presStyleLbl="node1" presStyleIdx="0" presStyleCnt="3">
        <dgm:presLayoutVars>
          <dgm:bulletEnabled val="1"/>
        </dgm:presLayoutVars>
      </dgm:prSet>
      <dgm:spPr/>
    </dgm:pt>
    <dgm:pt modelId="{AC09E4EA-311B-454B-914E-CE955A5AB85F}" type="pres">
      <dgm:prSet presAssocID="{0630BE5A-0C34-4616-A804-888A92B2BB65}" presName="invisiNode" presStyleLbl="node1" presStyleIdx="0" presStyleCnt="3"/>
      <dgm:spPr/>
    </dgm:pt>
    <dgm:pt modelId="{E0535F2F-9475-40F2-A51E-95432A8B1A9F}" type="pres">
      <dgm:prSet presAssocID="{0630BE5A-0C34-4616-A804-888A92B2BB65}" presName="imagNode" presStyleLbl="fgImgPlace1" presStyleIdx="0" presStyleCnt="3"/>
      <dgm:spPr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AAE7F5-53A0-4BCC-A011-85BA5BB4D40E}" type="pres">
      <dgm:prSet presAssocID="{F63E7F3F-069A-46B1-84B3-D2AAC6CF0AF8}" presName="sibTrans" presStyleLbl="sibTrans2D1" presStyleIdx="0" presStyleCnt="0"/>
      <dgm:spPr/>
    </dgm:pt>
    <dgm:pt modelId="{A8550CC9-2E8F-4261-9888-E851ABB30EE3}" type="pres">
      <dgm:prSet presAssocID="{60A018CB-5DD5-4B6C-B699-0C4B7B411207}" presName="compNode" presStyleCnt="0"/>
      <dgm:spPr/>
    </dgm:pt>
    <dgm:pt modelId="{42E59E21-53F1-416B-838A-00B92F57227D}" type="pres">
      <dgm:prSet presAssocID="{60A018CB-5DD5-4B6C-B699-0C4B7B411207}" presName="bkgdShape" presStyleLbl="node1" presStyleIdx="1" presStyleCnt="3"/>
      <dgm:spPr/>
    </dgm:pt>
    <dgm:pt modelId="{EA9D35FC-5EF0-4FD6-AA20-FCDA626D6314}" type="pres">
      <dgm:prSet presAssocID="{60A018CB-5DD5-4B6C-B699-0C4B7B411207}" presName="nodeTx" presStyleLbl="node1" presStyleIdx="1" presStyleCnt="3">
        <dgm:presLayoutVars>
          <dgm:bulletEnabled val="1"/>
        </dgm:presLayoutVars>
      </dgm:prSet>
      <dgm:spPr/>
    </dgm:pt>
    <dgm:pt modelId="{53C6D0FF-6AA4-4D32-973D-73A4253455EE}" type="pres">
      <dgm:prSet presAssocID="{60A018CB-5DD5-4B6C-B699-0C4B7B411207}" presName="invisiNode" presStyleLbl="node1" presStyleIdx="1" presStyleCnt="3"/>
      <dgm:spPr/>
    </dgm:pt>
    <dgm:pt modelId="{03A43C06-3C99-4E6C-A6A4-2EA192D84CD5}" type="pres">
      <dgm:prSet presAssocID="{60A018CB-5DD5-4B6C-B699-0C4B7B411207}" presName="imagNode" presStyleLbl="fgImgPlace1" presStyleIdx="1" presStyleCnt="3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</dgm:spPr>
    </dgm:pt>
    <dgm:pt modelId="{02894CC8-16C5-487D-9919-6C03DF02FAA6}" type="pres">
      <dgm:prSet presAssocID="{D38E27DC-3BAF-4BCB-8553-1CF3965EEDAD}" presName="sibTrans" presStyleLbl="sibTrans2D1" presStyleIdx="0" presStyleCnt="0"/>
      <dgm:spPr/>
    </dgm:pt>
    <dgm:pt modelId="{D73144BB-70C0-43F8-A1DB-1876EFD00517}" type="pres">
      <dgm:prSet presAssocID="{0CF76B13-76C7-4D9F-9BCD-325274854EA2}" presName="compNode" presStyleCnt="0"/>
      <dgm:spPr/>
    </dgm:pt>
    <dgm:pt modelId="{74D9E669-9BC2-4D35-8A5C-F981DE3FAF91}" type="pres">
      <dgm:prSet presAssocID="{0CF76B13-76C7-4D9F-9BCD-325274854EA2}" presName="bkgdShape" presStyleLbl="node1" presStyleIdx="2" presStyleCnt="3"/>
      <dgm:spPr/>
    </dgm:pt>
    <dgm:pt modelId="{7ED9A3AC-7F02-4F23-999B-8C5222DD699C}" type="pres">
      <dgm:prSet presAssocID="{0CF76B13-76C7-4D9F-9BCD-325274854EA2}" presName="nodeTx" presStyleLbl="node1" presStyleIdx="2" presStyleCnt="3">
        <dgm:presLayoutVars>
          <dgm:bulletEnabled val="1"/>
        </dgm:presLayoutVars>
      </dgm:prSet>
      <dgm:spPr/>
    </dgm:pt>
    <dgm:pt modelId="{3AD63B01-CA5B-4550-A646-4BFAD16C18BF}" type="pres">
      <dgm:prSet presAssocID="{0CF76B13-76C7-4D9F-9BCD-325274854EA2}" presName="invisiNode" presStyleLbl="node1" presStyleIdx="2" presStyleCnt="3"/>
      <dgm:spPr/>
    </dgm:pt>
    <dgm:pt modelId="{6382E5B2-CC7B-4DB6-8E3D-7C7AEE234A38}" type="pres">
      <dgm:prSet presAssocID="{0CF76B13-76C7-4D9F-9BCD-325274854EA2}" presName="imagNode" presStyleLbl="fgImgPlace1" presStyleIdx="2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7611230-48DF-4A00-9591-BB12A63247C9}" type="presOf" srcId="{0CF76B13-76C7-4D9F-9BCD-325274854EA2}" destId="{7ED9A3AC-7F02-4F23-999B-8C5222DD699C}" srcOrd="1" destOrd="0" presId="urn:microsoft.com/office/officeart/2005/8/layout/hList7"/>
    <dgm:cxn modelId="{86573937-26DD-446A-B240-82020A288DD9}" type="presOf" srcId="{0CF76B13-76C7-4D9F-9BCD-325274854EA2}" destId="{74D9E669-9BC2-4D35-8A5C-F981DE3FAF91}" srcOrd="0" destOrd="0" presId="urn:microsoft.com/office/officeart/2005/8/layout/hList7"/>
    <dgm:cxn modelId="{3445A64B-FCB4-4712-8FA4-4D4ED35CC739}" type="presOf" srcId="{60A018CB-5DD5-4B6C-B699-0C4B7B411207}" destId="{EA9D35FC-5EF0-4FD6-AA20-FCDA626D6314}" srcOrd="1" destOrd="0" presId="urn:microsoft.com/office/officeart/2005/8/layout/hList7"/>
    <dgm:cxn modelId="{4866C56B-4908-401D-92EC-EC0C083B5B02}" type="presOf" srcId="{90846F6E-B9C3-4DD8-AA36-CA63B67F3C31}" destId="{A38C9432-E998-4826-B9C2-E7E98EDE7CD5}" srcOrd="0" destOrd="0" presId="urn:microsoft.com/office/officeart/2005/8/layout/hList7"/>
    <dgm:cxn modelId="{CDAC0E4C-74E0-403C-9E51-9F8FA629AAD7}" srcId="{90846F6E-B9C3-4DD8-AA36-CA63B67F3C31}" destId="{0CF76B13-76C7-4D9F-9BCD-325274854EA2}" srcOrd="2" destOrd="0" parTransId="{2AEBE644-8CC0-4034-95F5-8CFFF80CE4B4}" sibTransId="{A64D71A7-75E3-4280-9876-FF324C60BE2B}"/>
    <dgm:cxn modelId="{F79F684F-D593-402C-A47F-BFCA04E0EBE0}" type="presOf" srcId="{0630BE5A-0C34-4616-A804-888A92B2BB65}" destId="{C690219E-A2CE-4A65-AC16-8933B77B1F92}" srcOrd="0" destOrd="0" presId="urn:microsoft.com/office/officeart/2005/8/layout/hList7"/>
    <dgm:cxn modelId="{1CEC1E57-26B9-4DF3-849F-A86DF571C98B}" type="presOf" srcId="{0630BE5A-0C34-4616-A804-888A92B2BB65}" destId="{F7604F72-DE42-486B-80E8-D6198D600A18}" srcOrd="1" destOrd="0" presId="urn:microsoft.com/office/officeart/2005/8/layout/hList7"/>
    <dgm:cxn modelId="{15228659-47F3-464D-BA7B-CAF64C1AC9C4}" type="presOf" srcId="{60A018CB-5DD5-4B6C-B699-0C4B7B411207}" destId="{42E59E21-53F1-416B-838A-00B92F57227D}" srcOrd="0" destOrd="0" presId="urn:microsoft.com/office/officeart/2005/8/layout/hList7"/>
    <dgm:cxn modelId="{224BC87D-5DED-4E84-9ABD-76391B0A0074}" srcId="{90846F6E-B9C3-4DD8-AA36-CA63B67F3C31}" destId="{60A018CB-5DD5-4B6C-B699-0C4B7B411207}" srcOrd="1" destOrd="0" parTransId="{066D7531-B71E-42DE-B87B-F0D079ABF06D}" sibTransId="{D38E27DC-3BAF-4BCB-8553-1CF3965EEDAD}"/>
    <dgm:cxn modelId="{336EA082-8585-467B-98B6-57E762A694E3}" srcId="{90846F6E-B9C3-4DD8-AA36-CA63B67F3C31}" destId="{0630BE5A-0C34-4616-A804-888A92B2BB65}" srcOrd="0" destOrd="0" parTransId="{3FC5C369-3B0B-4E14-AD7C-7B04543B6F9A}" sibTransId="{F63E7F3F-069A-46B1-84B3-D2AAC6CF0AF8}"/>
    <dgm:cxn modelId="{C77F34A9-394D-42E5-8E1E-566B5A866A61}" type="presOf" srcId="{D38E27DC-3BAF-4BCB-8553-1CF3965EEDAD}" destId="{02894CC8-16C5-487D-9919-6C03DF02FAA6}" srcOrd="0" destOrd="0" presId="urn:microsoft.com/office/officeart/2005/8/layout/hList7"/>
    <dgm:cxn modelId="{42B600B1-C0D2-4075-9944-0721120F1775}" type="presOf" srcId="{F63E7F3F-069A-46B1-84B3-D2AAC6CF0AF8}" destId="{42AAE7F5-53A0-4BCC-A011-85BA5BB4D40E}" srcOrd="0" destOrd="0" presId="urn:microsoft.com/office/officeart/2005/8/layout/hList7"/>
    <dgm:cxn modelId="{AAF06AD8-1B54-46DD-AD6C-939B8217D1D9}" type="presParOf" srcId="{A38C9432-E998-4826-B9C2-E7E98EDE7CD5}" destId="{AF43C966-937F-42C7-8ADB-367667C470E4}" srcOrd="0" destOrd="0" presId="urn:microsoft.com/office/officeart/2005/8/layout/hList7"/>
    <dgm:cxn modelId="{4012DCCB-A05E-4D2C-A513-C5845D2433C8}" type="presParOf" srcId="{A38C9432-E998-4826-B9C2-E7E98EDE7CD5}" destId="{51E4F6C0-AD1A-45A4-823F-C1C93D3CB73F}" srcOrd="1" destOrd="0" presId="urn:microsoft.com/office/officeart/2005/8/layout/hList7"/>
    <dgm:cxn modelId="{14DB6232-8799-4157-8144-FCB10C85BCA1}" type="presParOf" srcId="{51E4F6C0-AD1A-45A4-823F-C1C93D3CB73F}" destId="{EB3E0A64-20E8-47AF-8CEB-FECE976CFED8}" srcOrd="0" destOrd="0" presId="urn:microsoft.com/office/officeart/2005/8/layout/hList7"/>
    <dgm:cxn modelId="{E8AFC38B-93EF-4DFE-BFF4-28627DE96740}" type="presParOf" srcId="{EB3E0A64-20E8-47AF-8CEB-FECE976CFED8}" destId="{C690219E-A2CE-4A65-AC16-8933B77B1F92}" srcOrd="0" destOrd="0" presId="urn:microsoft.com/office/officeart/2005/8/layout/hList7"/>
    <dgm:cxn modelId="{005C4760-3F0A-4DC9-BFBA-4CD5B9CFEA42}" type="presParOf" srcId="{EB3E0A64-20E8-47AF-8CEB-FECE976CFED8}" destId="{F7604F72-DE42-486B-80E8-D6198D600A18}" srcOrd="1" destOrd="0" presId="urn:microsoft.com/office/officeart/2005/8/layout/hList7"/>
    <dgm:cxn modelId="{E2B98811-AFF6-4B93-9CE5-184729003212}" type="presParOf" srcId="{EB3E0A64-20E8-47AF-8CEB-FECE976CFED8}" destId="{AC09E4EA-311B-454B-914E-CE955A5AB85F}" srcOrd="2" destOrd="0" presId="urn:microsoft.com/office/officeart/2005/8/layout/hList7"/>
    <dgm:cxn modelId="{F95D1E2E-462F-4B2F-89AB-AE518A1C37A1}" type="presParOf" srcId="{EB3E0A64-20E8-47AF-8CEB-FECE976CFED8}" destId="{E0535F2F-9475-40F2-A51E-95432A8B1A9F}" srcOrd="3" destOrd="0" presId="urn:microsoft.com/office/officeart/2005/8/layout/hList7"/>
    <dgm:cxn modelId="{D214B6C9-9168-40D4-AC96-970C56E6F1B6}" type="presParOf" srcId="{51E4F6C0-AD1A-45A4-823F-C1C93D3CB73F}" destId="{42AAE7F5-53A0-4BCC-A011-85BA5BB4D40E}" srcOrd="1" destOrd="0" presId="urn:microsoft.com/office/officeart/2005/8/layout/hList7"/>
    <dgm:cxn modelId="{154E59DE-A68C-467C-AB5C-0B1B39A8D0F9}" type="presParOf" srcId="{51E4F6C0-AD1A-45A4-823F-C1C93D3CB73F}" destId="{A8550CC9-2E8F-4261-9888-E851ABB30EE3}" srcOrd="2" destOrd="0" presId="urn:microsoft.com/office/officeart/2005/8/layout/hList7"/>
    <dgm:cxn modelId="{1DB2C4D9-2F42-4407-9DF2-0ACC618062D9}" type="presParOf" srcId="{A8550CC9-2E8F-4261-9888-E851ABB30EE3}" destId="{42E59E21-53F1-416B-838A-00B92F57227D}" srcOrd="0" destOrd="0" presId="urn:microsoft.com/office/officeart/2005/8/layout/hList7"/>
    <dgm:cxn modelId="{7217E091-5381-4627-8FF2-DAE0053EC6A2}" type="presParOf" srcId="{A8550CC9-2E8F-4261-9888-E851ABB30EE3}" destId="{EA9D35FC-5EF0-4FD6-AA20-FCDA626D6314}" srcOrd="1" destOrd="0" presId="urn:microsoft.com/office/officeart/2005/8/layout/hList7"/>
    <dgm:cxn modelId="{B67845A1-0096-48CC-8A5C-4B384C97FA9F}" type="presParOf" srcId="{A8550CC9-2E8F-4261-9888-E851ABB30EE3}" destId="{53C6D0FF-6AA4-4D32-973D-73A4253455EE}" srcOrd="2" destOrd="0" presId="urn:microsoft.com/office/officeart/2005/8/layout/hList7"/>
    <dgm:cxn modelId="{A39B2F04-2BCB-466F-BF63-B5F717023FD9}" type="presParOf" srcId="{A8550CC9-2E8F-4261-9888-E851ABB30EE3}" destId="{03A43C06-3C99-4E6C-A6A4-2EA192D84CD5}" srcOrd="3" destOrd="0" presId="urn:microsoft.com/office/officeart/2005/8/layout/hList7"/>
    <dgm:cxn modelId="{9CAECD8A-5553-45D9-8612-8FF9368742CD}" type="presParOf" srcId="{51E4F6C0-AD1A-45A4-823F-C1C93D3CB73F}" destId="{02894CC8-16C5-487D-9919-6C03DF02FAA6}" srcOrd="3" destOrd="0" presId="urn:microsoft.com/office/officeart/2005/8/layout/hList7"/>
    <dgm:cxn modelId="{D49DBF10-B640-4423-A919-A0779E8BFC36}" type="presParOf" srcId="{51E4F6C0-AD1A-45A4-823F-C1C93D3CB73F}" destId="{D73144BB-70C0-43F8-A1DB-1876EFD00517}" srcOrd="4" destOrd="0" presId="urn:microsoft.com/office/officeart/2005/8/layout/hList7"/>
    <dgm:cxn modelId="{0795C326-D0F3-4FAE-A73F-F4DC8B3C2EB6}" type="presParOf" srcId="{D73144BB-70C0-43F8-A1DB-1876EFD00517}" destId="{74D9E669-9BC2-4D35-8A5C-F981DE3FAF91}" srcOrd="0" destOrd="0" presId="urn:microsoft.com/office/officeart/2005/8/layout/hList7"/>
    <dgm:cxn modelId="{82023059-1F21-4580-B7B4-FEE3CDA5D9A7}" type="presParOf" srcId="{D73144BB-70C0-43F8-A1DB-1876EFD00517}" destId="{7ED9A3AC-7F02-4F23-999B-8C5222DD699C}" srcOrd="1" destOrd="0" presId="urn:microsoft.com/office/officeart/2005/8/layout/hList7"/>
    <dgm:cxn modelId="{53E2FB1D-28C4-4842-B0D1-2950C385EA56}" type="presParOf" srcId="{D73144BB-70C0-43F8-A1DB-1876EFD00517}" destId="{3AD63B01-CA5B-4550-A646-4BFAD16C18BF}" srcOrd="2" destOrd="0" presId="urn:microsoft.com/office/officeart/2005/8/layout/hList7"/>
    <dgm:cxn modelId="{61EC04EB-D76F-4949-910D-F4CA9AB171E0}" type="presParOf" srcId="{D73144BB-70C0-43F8-A1DB-1876EFD00517}" destId="{6382E5B2-CC7B-4DB6-8E3D-7C7AEE234A3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5E9BB-C33D-469A-AA1F-C8C542691F13}">
      <dsp:nvSpPr>
        <dsp:cNvPr id="0" name=""/>
        <dsp:cNvSpPr/>
      </dsp:nvSpPr>
      <dsp:spPr>
        <a:xfrm>
          <a:off x="1999619" y="1145191"/>
          <a:ext cx="2739184" cy="2739184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600" b="1" kern="1200" dirty="0">
              <a:solidFill>
                <a:schemeClr val="bg1"/>
              </a:solidFill>
              <a:latin typeface="AmpleSoft-Bold" panose="02000000000000000000" pitchFamily="50" charset="0"/>
            </a:rPr>
            <a:t>Primera Infancia</a:t>
          </a:r>
        </a:p>
      </dsp:txBody>
      <dsp:txXfrm>
        <a:off x="2400763" y="1546335"/>
        <a:ext cx="1936896" cy="1936896"/>
      </dsp:txXfrm>
    </dsp:sp>
    <dsp:sp modelId="{F91C2ECF-9257-4F83-A3ED-3AE534B4593D}">
      <dsp:nvSpPr>
        <dsp:cNvPr id="0" name=""/>
        <dsp:cNvSpPr/>
      </dsp:nvSpPr>
      <dsp:spPr>
        <a:xfrm>
          <a:off x="2469211" y="-170062"/>
          <a:ext cx="1800000" cy="180000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AmpleSoft-Regular" panose="02000000000000000000" pitchFamily="50" charset="0"/>
            </a:rPr>
            <a:t>Visibilizar la población</a:t>
          </a:r>
        </a:p>
      </dsp:txBody>
      <dsp:txXfrm>
        <a:off x="2732815" y="93542"/>
        <a:ext cx="1272792" cy="1272792"/>
      </dsp:txXfrm>
    </dsp:sp>
    <dsp:sp modelId="{22900F64-48AD-4A5B-A180-280479D9A2D1}">
      <dsp:nvSpPr>
        <dsp:cNvPr id="0" name=""/>
        <dsp:cNvSpPr/>
      </dsp:nvSpPr>
      <dsp:spPr>
        <a:xfrm>
          <a:off x="3864660" y="501950"/>
          <a:ext cx="1800000" cy="180000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AmpleSoft-Regular" panose="02000000000000000000" pitchFamily="50" charset="0"/>
            </a:rPr>
            <a:t>Ser insumo para las decisiones</a:t>
          </a:r>
        </a:p>
      </dsp:txBody>
      <dsp:txXfrm>
        <a:off x="4128264" y="765554"/>
        <a:ext cx="1272792" cy="1272792"/>
      </dsp:txXfrm>
    </dsp:sp>
    <dsp:sp modelId="{58DF38F3-F0F1-4215-B269-8B274CC184CD}">
      <dsp:nvSpPr>
        <dsp:cNvPr id="0" name=""/>
        <dsp:cNvSpPr/>
      </dsp:nvSpPr>
      <dsp:spPr>
        <a:xfrm>
          <a:off x="4209307" y="2011948"/>
          <a:ext cx="1800000" cy="180000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AmpleSoft-Regular" panose="02000000000000000000" pitchFamily="50" charset="0"/>
            </a:rPr>
            <a:t>Ser insumo para las decisiones</a:t>
          </a:r>
        </a:p>
      </dsp:txBody>
      <dsp:txXfrm>
        <a:off x="4472911" y="2275552"/>
        <a:ext cx="1272792" cy="1272792"/>
      </dsp:txXfrm>
    </dsp:sp>
    <dsp:sp modelId="{84BD8298-6582-46BB-A6DA-1653C1C1BA9A}">
      <dsp:nvSpPr>
        <dsp:cNvPr id="0" name=""/>
        <dsp:cNvSpPr/>
      </dsp:nvSpPr>
      <dsp:spPr>
        <a:xfrm>
          <a:off x="3243627" y="3222873"/>
          <a:ext cx="1800000" cy="180000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AmpleSoft-Regular" panose="02000000000000000000" pitchFamily="50" charset="0"/>
            </a:rPr>
            <a:t>Aumentar la efectividad de la política pública</a:t>
          </a:r>
        </a:p>
      </dsp:txBody>
      <dsp:txXfrm>
        <a:off x="3507231" y="3486477"/>
        <a:ext cx="1272792" cy="1272792"/>
      </dsp:txXfrm>
    </dsp:sp>
    <dsp:sp modelId="{A8846AF7-DCC2-4B5C-9B93-90C0EFC38A43}">
      <dsp:nvSpPr>
        <dsp:cNvPr id="0" name=""/>
        <dsp:cNvSpPr/>
      </dsp:nvSpPr>
      <dsp:spPr>
        <a:xfrm>
          <a:off x="1694796" y="3222873"/>
          <a:ext cx="1800000" cy="180000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AmpleSoft-Regular" panose="02000000000000000000" pitchFamily="50" charset="0"/>
            </a:rPr>
            <a:t>Responder las demandas de la población</a:t>
          </a:r>
        </a:p>
      </dsp:txBody>
      <dsp:txXfrm>
        <a:off x="1958400" y="3486477"/>
        <a:ext cx="1272792" cy="1272792"/>
      </dsp:txXfrm>
    </dsp:sp>
    <dsp:sp modelId="{FE4AAEE7-EA28-4D6C-BE86-80A81D389519}">
      <dsp:nvSpPr>
        <dsp:cNvPr id="0" name=""/>
        <dsp:cNvSpPr/>
      </dsp:nvSpPr>
      <dsp:spPr>
        <a:xfrm>
          <a:off x="729115" y="2011948"/>
          <a:ext cx="1800000" cy="180000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AmpleSoft-Regular" panose="02000000000000000000" pitchFamily="50" charset="0"/>
            </a:rPr>
            <a:t>Indagar y analizar avances</a:t>
          </a:r>
        </a:p>
      </dsp:txBody>
      <dsp:txXfrm>
        <a:off x="992719" y="2275552"/>
        <a:ext cx="1272792" cy="1272792"/>
      </dsp:txXfrm>
    </dsp:sp>
    <dsp:sp modelId="{E6D595E9-8956-4160-8F70-79002A7A7FE3}">
      <dsp:nvSpPr>
        <dsp:cNvPr id="0" name=""/>
        <dsp:cNvSpPr/>
      </dsp:nvSpPr>
      <dsp:spPr>
        <a:xfrm>
          <a:off x="1073763" y="501950"/>
          <a:ext cx="1800000" cy="180000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400" b="1" kern="1200" dirty="0">
              <a:latin typeface="AmpleSoft-Regular" panose="02000000000000000000" pitchFamily="50" charset="0"/>
            </a:rPr>
            <a:t>Identificar oportunidades de mejora</a:t>
          </a:r>
        </a:p>
      </dsp:txBody>
      <dsp:txXfrm>
        <a:off x="1337367" y="765554"/>
        <a:ext cx="1272792" cy="12727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0219E-A2CE-4A65-AC16-8933B77B1F92}">
      <dsp:nvSpPr>
        <dsp:cNvPr id="0" name=""/>
        <dsp:cNvSpPr/>
      </dsp:nvSpPr>
      <dsp:spPr>
        <a:xfrm>
          <a:off x="1814" y="0"/>
          <a:ext cx="1901783" cy="4573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>
              <a:latin typeface="AmpleSoft-Regular" panose="02000000000000000000" pitchFamily="50" charset="0"/>
            </a:rPr>
            <a:t>Política Pública de Primera Infancia, Infancia y Adolescencia desactualizada, con respecto a Ley 1804 de 2016</a:t>
          </a:r>
        </a:p>
      </dsp:txBody>
      <dsp:txXfrm>
        <a:off x="1814" y="1829425"/>
        <a:ext cx="1901783" cy="1829425"/>
      </dsp:txXfrm>
    </dsp:sp>
    <dsp:sp modelId="{E0535F2F-9475-40F2-A51E-95432A8B1A9F}">
      <dsp:nvSpPr>
        <dsp:cNvPr id="0" name=""/>
        <dsp:cNvSpPr/>
      </dsp:nvSpPr>
      <dsp:spPr>
        <a:xfrm>
          <a:off x="191207" y="274413"/>
          <a:ext cx="1522996" cy="152299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9E21-53F1-416B-838A-00B92F57227D}">
      <dsp:nvSpPr>
        <dsp:cNvPr id="0" name=""/>
        <dsp:cNvSpPr/>
      </dsp:nvSpPr>
      <dsp:spPr>
        <a:xfrm>
          <a:off x="1960651" y="0"/>
          <a:ext cx="1901783" cy="4573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>
              <a:latin typeface="AmpleSoft-Regular" panose="02000000000000000000" pitchFamily="50" charset="0"/>
            </a:rPr>
            <a:t>Limitados recursos para ampliar coberturas de atención en primera infancia</a:t>
          </a:r>
          <a:endParaRPr lang="es-CO" sz="1500" kern="1200" dirty="0">
            <a:latin typeface="AmpleSoft-Regular" panose="02000000000000000000" pitchFamily="50" charset="0"/>
          </a:endParaRPr>
        </a:p>
      </dsp:txBody>
      <dsp:txXfrm>
        <a:off x="1960651" y="1829425"/>
        <a:ext cx="1901783" cy="1829425"/>
      </dsp:txXfrm>
    </dsp:sp>
    <dsp:sp modelId="{03A43C06-3C99-4E6C-A6A4-2EA192D84CD5}">
      <dsp:nvSpPr>
        <dsp:cNvPr id="0" name=""/>
        <dsp:cNvSpPr/>
      </dsp:nvSpPr>
      <dsp:spPr>
        <a:xfrm>
          <a:off x="2150045" y="274413"/>
          <a:ext cx="1522996" cy="1522996"/>
        </a:xfrm>
        <a:prstGeom prst="ellipse">
          <a:avLst/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2000" b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662ED-DAD0-4D88-9EEA-A17A1920511B}">
      <dsp:nvSpPr>
        <dsp:cNvPr id="0" name=""/>
        <dsp:cNvSpPr/>
      </dsp:nvSpPr>
      <dsp:spPr>
        <a:xfrm>
          <a:off x="3919488" y="0"/>
          <a:ext cx="1901783" cy="4573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>
              <a:latin typeface="AmpleSoft-Regular" panose="02000000000000000000" pitchFamily="50" charset="0"/>
            </a:rPr>
            <a:t>Necesidad de fortalecer planeación conjunta entre los organismos responsables de la atención de primera infancia</a:t>
          </a:r>
        </a:p>
      </dsp:txBody>
      <dsp:txXfrm>
        <a:off x="3919488" y="1829425"/>
        <a:ext cx="1901783" cy="1829425"/>
      </dsp:txXfrm>
    </dsp:sp>
    <dsp:sp modelId="{0B228C70-C3FA-4265-B519-0C8C2A078AD6}">
      <dsp:nvSpPr>
        <dsp:cNvPr id="0" name=""/>
        <dsp:cNvSpPr/>
      </dsp:nvSpPr>
      <dsp:spPr>
        <a:xfrm>
          <a:off x="4108882" y="274413"/>
          <a:ext cx="1522996" cy="1522996"/>
        </a:xfrm>
        <a:prstGeom prst="ellipse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72965-FC4D-49F4-AAFF-89C228A786AA}">
      <dsp:nvSpPr>
        <dsp:cNvPr id="0" name=""/>
        <dsp:cNvSpPr/>
      </dsp:nvSpPr>
      <dsp:spPr>
        <a:xfrm>
          <a:off x="5878325" y="0"/>
          <a:ext cx="1901783" cy="45735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500" kern="1200" dirty="0">
              <a:latin typeface="AmpleSoft-Regular" panose="02000000000000000000" pitchFamily="50" charset="0"/>
            </a:rPr>
            <a:t>Carencia de una visión a mediano plazo de las acciones orientadas a la primera infancia</a:t>
          </a:r>
        </a:p>
      </dsp:txBody>
      <dsp:txXfrm>
        <a:off x="5878325" y="1829425"/>
        <a:ext cx="1901783" cy="1829425"/>
      </dsp:txXfrm>
    </dsp:sp>
    <dsp:sp modelId="{FDFC2613-9B53-46C5-BC3C-ED1C2416BA86}">
      <dsp:nvSpPr>
        <dsp:cNvPr id="0" name=""/>
        <dsp:cNvSpPr/>
      </dsp:nvSpPr>
      <dsp:spPr>
        <a:xfrm>
          <a:off x="6067719" y="274413"/>
          <a:ext cx="1522996" cy="1522996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3C966-937F-42C7-8ADB-367667C470E4}">
      <dsp:nvSpPr>
        <dsp:cNvPr id="0" name=""/>
        <dsp:cNvSpPr/>
      </dsp:nvSpPr>
      <dsp:spPr>
        <a:xfrm>
          <a:off x="311276" y="3658851"/>
          <a:ext cx="7159370" cy="68603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0219E-A2CE-4A65-AC16-8933B77B1F92}">
      <dsp:nvSpPr>
        <dsp:cNvPr id="0" name=""/>
        <dsp:cNvSpPr/>
      </dsp:nvSpPr>
      <dsp:spPr>
        <a:xfrm>
          <a:off x="1814" y="0"/>
          <a:ext cx="1901783" cy="43609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mpleSoft-Regular" panose="02000000000000000000" pitchFamily="50" charset="0"/>
            </a:rPr>
            <a:t>Alta rotación de personal que afecta la cualificación</a:t>
          </a:r>
        </a:p>
      </dsp:txBody>
      <dsp:txXfrm>
        <a:off x="1814" y="1744393"/>
        <a:ext cx="1901783" cy="1744393"/>
      </dsp:txXfrm>
    </dsp:sp>
    <dsp:sp modelId="{E0535F2F-9475-40F2-A51E-95432A8B1A9F}">
      <dsp:nvSpPr>
        <dsp:cNvPr id="0" name=""/>
        <dsp:cNvSpPr/>
      </dsp:nvSpPr>
      <dsp:spPr>
        <a:xfrm>
          <a:off x="226602" y="261658"/>
          <a:ext cx="1452207" cy="1452207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9E21-53F1-416B-838A-00B92F57227D}">
      <dsp:nvSpPr>
        <dsp:cNvPr id="0" name=""/>
        <dsp:cNvSpPr/>
      </dsp:nvSpPr>
      <dsp:spPr>
        <a:xfrm>
          <a:off x="1960651" y="0"/>
          <a:ext cx="1901783" cy="43609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mpleSoft-Regular" panose="02000000000000000000" pitchFamily="50" charset="0"/>
            </a:rPr>
            <a:t>Necesidad de mejorar la inclusión del enfoque diferencial y de diversidad en la atención integral</a:t>
          </a:r>
        </a:p>
      </dsp:txBody>
      <dsp:txXfrm>
        <a:off x="1960651" y="1744393"/>
        <a:ext cx="1901783" cy="1744393"/>
      </dsp:txXfrm>
    </dsp:sp>
    <dsp:sp modelId="{03A43C06-3C99-4E6C-A6A4-2EA192D84CD5}">
      <dsp:nvSpPr>
        <dsp:cNvPr id="0" name=""/>
        <dsp:cNvSpPr/>
      </dsp:nvSpPr>
      <dsp:spPr>
        <a:xfrm>
          <a:off x="2185439" y="261658"/>
          <a:ext cx="1452207" cy="1452207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662ED-DAD0-4D88-9EEA-A17A1920511B}">
      <dsp:nvSpPr>
        <dsp:cNvPr id="0" name=""/>
        <dsp:cNvSpPr/>
      </dsp:nvSpPr>
      <dsp:spPr>
        <a:xfrm>
          <a:off x="3919488" y="0"/>
          <a:ext cx="1901783" cy="43609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mpleSoft-Regular" panose="02000000000000000000" pitchFamily="50" charset="0"/>
            </a:rPr>
            <a:t>Sistema de gestión de la calidad de la atención integral con limitaciones en cobertura y alcance</a:t>
          </a:r>
        </a:p>
      </dsp:txBody>
      <dsp:txXfrm>
        <a:off x="3919488" y="1744393"/>
        <a:ext cx="1901783" cy="1744393"/>
      </dsp:txXfrm>
    </dsp:sp>
    <dsp:sp modelId="{0B228C70-C3FA-4265-B519-0C8C2A078AD6}">
      <dsp:nvSpPr>
        <dsp:cNvPr id="0" name=""/>
        <dsp:cNvSpPr/>
      </dsp:nvSpPr>
      <dsp:spPr>
        <a:xfrm>
          <a:off x="4144276" y="261658"/>
          <a:ext cx="1452207" cy="1452207"/>
        </a:xfrm>
        <a:prstGeom prst="ellipse">
          <a:avLst/>
        </a:prstGeom>
        <a:blipFill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72965-FC4D-49F4-AAFF-89C228A786AA}">
      <dsp:nvSpPr>
        <dsp:cNvPr id="0" name=""/>
        <dsp:cNvSpPr/>
      </dsp:nvSpPr>
      <dsp:spPr>
        <a:xfrm>
          <a:off x="5878325" y="0"/>
          <a:ext cx="1901783" cy="43609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600" kern="1200" dirty="0">
              <a:latin typeface="AmpleSoft-Regular" panose="02000000000000000000" pitchFamily="50" charset="0"/>
            </a:rPr>
            <a:t>Insuficiente cobertura de formación a la familias en pautas de crianza y vínculos afectivos</a:t>
          </a:r>
        </a:p>
      </dsp:txBody>
      <dsp:txXfrm>
        <a:off x="5878325" y="1744393"/>
        <a:ext cx="1901783" cy="1744393"/>
      </dsp:txXfrm>
    </dsp:sp>
    <dsp:sp modelId="{FDFC2613-9B53-46C5-BC3C-ED1C2416BA86}">
      <dsp:nvSpPr>
        <dsp:cNvPr id="0" name=""/>
        <dsp:cNvSpPr/>
      </dsp:nvSpPr>
      <dsp:spPr>
        <a:xfrm>
          <a:off x="6103114" y="261658"/>
          <a:ext cx="1452207" cy="1452207"/>
        </a:xfrm>
        <a:prstGeom prst="ellipse">
          <a:avLst/>
        </a:prstGeom>
        <a:blipFill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3C966-937F-42C7-8ADB-367667C470E4}">
      <dsp:nvSpPr>
        <dsp:cNvPr id="0" name=""/>
        <dsp:cNvSpPr/>
      </dsp:nvSpPr>
      <dsp:spPr>
        <a:xfrm>
          <a:off x="311276" y="3488786"/>
          <a:ext cx="7159370" cy="654147"/>
        </a:xfrm>
        <a:prstGeom prst="leftRight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0219E-A2CE-4A65-AC16-8933B77B1F92}">
      <dsp:nvSpPr>
        <dsp:cNvPr id="0" name=""/>
        <dsp:cNvSpPr/>
      </dsp:nvSpPr>
      <dsp:spPr>
        <a:xfrm>
          <a:off x="1814" y="0"/>
          <a:ext cx="1901783" cy="43609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>
              <a:latin typeface="AmpleSoft-Regular" panose="02000000000000000000" pitchFamily="50" charset="0"/>
            </a:rPr>
            <a:t>Incremento de la </a:t>
          </a:r>
          <a:r>
            <a:rPr lang="es-CO" sz="1700" b="1" kern="1200" dirty="0">
              <a:latin typeface="AmpleSoft-Regular" panose="02000000000000000000" pitchFamily="50" charset="0"/>
            </a:rPr>
            <a:t>Tasa de mortalidad materna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b="1" kern="1200" dirty="0">
              <a:latin typeface="AmpleSoft-Regular" panose="02000000000000000000" pitchFamily="50" charset="0"/>
            </a:rPr>
            <a:t>(x 100.000 nacidos vivos).</a:t>
          </a:r>
          <a:endParaRPr lang="es-CO" sz="1700" kern="1200" dirty="0">
            <a:latin typeface="AmpleSoft-Regular" panose="02000000000000000000" pitchFamily="50" charset="0"/>
          </a:endParaRPr>
        </a:p>
      </dsp:txBody>
      <dsp:txXfrm>
        <a:off x="1814" y="1744393"/>
        <a:ext cx="1901783" cy="1744393"/>
      </dsp:txXfrm>
    </dsp:sp>
    <dsp:sp modelId="{E0535F2F-9475-40F2-A51E-95432A8B1A9F}">
      <dsp:nvSpPr>
        <dsp:cNvPr id="0" name=""/>
        <dsp:cNvSpPr/>
      </dsp:nvSpPr>
      <dsp:spPr>
        <a:xfrm>
          <a:off x="226602" y="261658"/>
          <a:ext cx="1452207" cy="1452207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9E21-53F1-416B-838A-00B92F57227D}">
      <dsp:nvSpPr>
        <dsp:cNvPr id="0" name=""/>
        <dsp:cNvSpPr/>
      </dsp:nvSpPr>
      <dsp:spPr>
        <a:xfrm>
          <a:off x="1960651" y="0"/>
          <a:ext cx="1901783" cy="4360983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>
              <a:latin typeface="AmpleSoft-Regular" panose="02000000000000000000" pitchFamily="50" charset="0"/>
            </a:rPr>
            <a:t>Incremento de la </a:t>
          </a:r>
          <a:r>
            <a:rPr lang="es-CO" sz="1700" b="1" kern="1200" dirty="0">
              <a:latin typeface="AmpleSoft-Regular" panose="02000000000000000000" pitchFamily="50" charset="0"/>
            </a:rPr>
            <a:t>Tasa de violencia intrafamiliar (x 100.000 habitantes) </a:t>
          </a:r>
          <a:endParaRPr lang="es-CO" sz="1700" kern="1200" dirty="0">
            <a:latin typeface="AmpleSoft-Regular" panose="02000000000000000000" pitchFamily="50" charset="0"/>
          </a:endParaRPr>
        </a:p>
      </dsp:txBody>
      <dsp:txXfrm>
        <a:off x="1960651" y="1744393"/>
        <a:ext cx="1901783" cy="1744393"/>
      </dsp:txXfrm>
    </dsp:sp>
    <dsp:sp modelId="{03A43C06-3C99-4E6C-A6A4-2EA192D84CD5}">
      <dsp:nvSpPr>
        <dsp:cNvPr id="0" name=""/>
        <dsp:cNvSpPr/>
      </dsp:nvSpPr>
      <dsp:spPr>
        <a:xfrm>
          <a:off x="2185439" y="261658"/>
          <a:ext cx="1452207" cy="1452207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662ED-DAD0-4D88-9EEA-A17A1920511B}">
      <dsp:nvSpPr>
        <dsp:cNvPr id="0" name=""/>
        <dsp:cNvSpPr/>
      </dsp:nvSpPr>
      <dsp:spPr>
        <a:xfrm>
          <a:off x="3919488" y="0"/>
          <a:ext cx="1901783" cy="4360983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>
              <a:latin typeface="AmpleSoft-Regular" panose="02000000000000000000" pitchFamily="50" charset="0"/>
            </a:rPr>
            <a:t>Incremento de los </a:t>
          </a:r>
          <a:r>
            <a:rPr lang="es-CO" sz="1700" b="1" kern="1200" dirty="0">
              <a:latin typeface="AmpleSoft-Regular" panose="02000000000000000000" pitchFamily="50" charset="0"/>
            </a:rPr>
            <a:t>Estudios médicos por presunto delito sexual</a:t>
          </a:r>
          <a:endParaRPr lang="es-CO" sz="1700" kern="1200" dirty="0">
            <a:latin typeface="AmpleSoft-Regular" panose="02000000000000000000" pitchFamily="50" charset="0"/>
          </a:endParaRPr>
        </a:p>
      </dsp:txBody>
      <dsp:txXfrm>
        <a:off x="3919488" y="1744393"/>
        <a:ext cx="1901783" cy="1744393"/>
      </dsp:txXfrm>
    </dsp:sp>
    <dsp:sp modelId="{0B228C70-C3FA-4265-B519-0C8C2A078AD6}">
      <dsp:nvSpPr>
        <dsp:cNvPr id="0" name=""/>
        <dsp:cNvSpPr/>
      </dsp:nvSpPr>
      <dsp:spPr>
        <a:xfrm>
          <a:off x="4144276" y="261658"/>
          <a:ext cx="1452207" cy="1452207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772965-FC4D-49F4-AAFF-89C228A786AA}">
      <dsp:nvSpPr>
        <dsp:cNvPr id="0" name=""/>
        <dsp:cNvSpPr/>
      </dsp:nvSpPr>
      <dsp:spPr>
        <a:xfrm>
          <a:off x="5878325" y="0"/>
          <a:ext cx="1901783" cy="436098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 dirty="0">
              <a:latin typeface="AmpleSoft-Regular" panose="02000000000000000000" pitchFamily="50" charset="0"/>
            </a:rPr>
            <a:t>Baja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b="1" kern="1200" dirty="0">
              <a:latin typeface="AmpleSoft-Regular" panose="02000000000000000000" pitchFamily="50" charset="0"/>
            </a:rPr>
            <a:t>Tasa cobertura neta en transición</a:t>
          </a:r>
          <a:endParaRPr lang="es-CO" sz="1700" kern="1200" dirty="0">
            <a:latin typeface="AmpleSoft-Regular" panose="02000000000000000000" pitchFamily="50" charset="0"/>
          </a:endParaRPr>
        </a:p>
      </dsp:txBody>
      <dsp:txXfrm>
        <a:off x="5878325" y="1744393"/>
        <a:ext cx="1901783" cy="1744393"/>
      </dsp:txXfrm>
    </dsp:sp>
    <dsp:sp modelId="{FDFC2613-9B53-46C5-BC3C-ED1C2416BA86}">
      <dsp:nvSpPr>
        <dsp:cNvPr id="0" name=""/>
        <dsp:cNvSpPr/>
      </dsp:nvSpPr>
      <dsp:spPr>
        <a:xfrm>
          <a:off x="6103114" y="261658"/>
          <a:ext cx="1452207" cy="1452207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3C966-937F-42C7-8ADB-367667C470E4}">
      <dsp:nvSpPr>
        <dsp:cNvPr id="0" name=""/>
        <dsp:cNvSpPr/>
      </dsp:nvSpPr>
      <dsp:spPr>
        <a:xfrm>
          <a:off x="311276" y="3488786"/>
          <a:ext cx="7159370" cy="654147"/>
        </a:xfrm>
        <a:prstGeom prst="left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0219E-A2CE-4A65-AC16-8933B77B1F92}">
      <dsp:nvSpPr>
        <dsp:cNvPr id="0" name=""/>
        <dsp:cNvSpPr/>
      </dsp:nvSpPr>
      <dsp:spPr>
        <a:xfrm>
          <a:off x="3343" y="0"/>
          <a:ext cx="3830165" cy="436098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>
              <a:latin typeface="AmpleSoft-Regular" panose="02000000000000000000" pitchFamily="50" charset="0"/>
            </a:rPr>
            <a:t>Aplicativo RIA con limitaciones en cobertura, alcance y presupuesto</a:t>
          </a:r>
        </a:p>
      </dsp:txBody>
      <dsp:txXfrm>
        <a:off x="3343" y="1744393"/>
        <a:ext cx="3830165" cy="1744393"/>
      </dsp:txXfrm>
    </dsp:sp>
    <dsp:sp modelId="{E0535F2F-9475-40F2-A51E-95432A8B1A9F}">
      <dsp:nvSpPr>
        <dsp:cNvPr id="0" name=""/>
        <dsp:cNvSpPr/>
      </dsp:nvSpPr>
      <dsp:spPr>
        <a:xfrm>
          <a:off x="1192322" y="261658"/>
          <a:ext cx="1452207" cy="1452207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9E21-53F1-416B-838A-00B92F57227D}">
      <dsp:nvSpPr>
        <dsp:cNvPr id="0" name=""/>
        <dsp:cNvSpPr/>
      </dsp:nvSpPr>
      <dsp:spPr>
        <a:xfrm>
          <a:off x="3948414" y="0"/>
          <a:ext cx="3830165" cy="4360983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>
              <a:latin typeface="AmpleSoft-Regular" panose="02000000000000000000" pitchFamily="50" charset="0"/>
            </a:rPr>
            <a:t>Ausencia de sistema de seguimiento de la implementación de las políticas públicas de primera infancia</a:t>
          </a:r>
        </a:p>
      </dsp:txBody>
      <dsp:txXfrm>
        <a:off x="3948414" y="1744393"/>
        <a:ext cx="3830165" cy="1744393"/>
      </dsp:txXfrm>
    </dsp:sp>
    <dsp:sp modelId="{03A43C06-3C99-4E6C-A6A4-2EA192D84CD5}">
      <dsp:nvSpPr>
        <dsp:cNvPr id="0" name=""/>
        <dsp:cNvSpPr/>
      </dsp:nvSpPr>
      <dsp:spPr>
        <a:xfrm>
          <a:off x="5137393" y="261658"/>
          <a:ext cx="1452207" cy="1452207"/>
        </a:xfrm>
        <a:prstGeom prst="ellipse">
          <a:avLst/>
        </a:prstGeom>
        <a:blipFill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3C966-937F-42C7-8ADB-367667C470E4}">
      <dsp:nvSpPr>
        <dsp:cNvPr id="0" name=""/>
        <dsp:cNvSpPr/>
      </dsp:nvSpPr>
      <dsp:spPr>
        <a:xfrm>
          <a:off x="311276" y="3488786"/>
          <a:ext cx="7159370" cy="654147"/>
        </a:xfrm>
        <a:prstGeom prst="leftRightArrow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90219E-A2CE-4A65-AC16-8933B77B1F92}">
      <dsp:nvSpPr>
        <dsp:cNvPr id="0" name=""/>
        <dsp:cNvSpPr/>
      </dsp:nvSpPr>
      <dsp:spPr>
        <a:xfrm>
          <a:off x="1633" y="0"/>
          <a:ext cx="2542044" cy="423437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>
              <a:latin typeface="AmpleSoft-Regular" panose="02000000000000000000" pitchFamily="50" charset="0"/>
            </a:rPr>
            <a:t>Falta de identificación de las verdaderas barreras para la transformación de imaginarios</a:t>
          </a:r>
          <a:endParaRPr lang="es-CO" sz="1900" kern="1200" dirty="0">
            <a:latin typeface="AmpleSoft-Regular" panose="02000000000000000000" pitchFamily="50" charset="0"/>
          </a:endParaRPr>
        </a:p>
      </dsp:txBody>
      <dsp:txXfrm>
        <a:off x="1633" y="1693750"/>
        <a:ext cx="2542044" cy="1693750"/>
      </dsp:txXfrm>
    </dsp:sp>
    <dsp:sp modelId="{E0535F2F-9475-40F2-A51E-95432A8B1A9F}">
      <dsp:nvSpPr>
        <dsp:cNvPr id="0" name=""/>
        <dsp:cNvSpPr/>
      </dsp:nvSpPr>
      <dsp:spPr>
        <a:xfrm>
          <a:off x="567632" y="254062"/>
          <a:ext cx="1410046" cy="1410046"/>
        </a:xfrm>
        <a:prstGeom prst="ellipse">
          <a:avLst/>
        </a:prstGeom>
        <a:blipFill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E59E21-53F1-416B-838A-00B92F57227D}">
      <dsp:nvSpPr>
        <dsp:cNvPr id="0" name=""/>
        <dsp:cNvSpPr/>
      </dsp:nvSpPr>
      <dsp:spPr>
        <a:xfrm>
          <a:off x="2619939" y="0"/>
          <a:ext cx="2542044" cy="4234375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latin typeface="AmpleSoft-Regular" panose="02000000000000000000" pitchFamily="50" charset="0"/>
            </a:rPr>
            <a:t>Necesidad de mayor cobertura de las estrategias de ciudad</a:t>
          </a:r>
        </a:p>
      </dsp:txBody>
      <dsp:txXfrm>
        <a:off x="2619939" y="1693750"/>
        <a:ext cx="2542044" cy="1693750"/>
      </dsp:txXfrm>
    </dsp:sp>
    <dsp:sp modelId="{03A43C06-3C99-4E6C-A6A4-2EA192D84CD5}">
      <dsp:nvSpPr>
        <dsp:cNvPr id="0" name=""/>
        <dsp:cNvSpPr/>
      </dsp:nvSpPr>
      <dsp:spPr>
        <a:xfrm>
          <a:off x="3185938" y="254062"/>
          <a:ext cx="1410046" cy="1410046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7000" b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D9E669-9BC2-4D35-8A5C-F981DE3FAF91}">
      <dsp:nvSpPr>
        <dsp:cNvPr id="0" name=""/>
        <dsp:cNvSpPr/>
      </dsp:nvSpPr>
      <dsp:spPr>
        <a:xfrm>
          <a:off x="5238245" y="0"/>
          <a:ext cx="2542044" cy="4234375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900" kern="1200" dirty="0">
              <a:latin typeface="AmpleSoft-Regular" panose="02000000000000000000" pitchFamily="50" charset="0"/>
            </a:rPr>
            <a:t>Falta de herramientas y metodología que faciliten los cambios comportamentales</a:t>
          </a:r>
        </a:p>
      </dsp:txBody>
      <dsp:txXfrm>
        <a:off x="5238245" y="1693750"/>
        <a:ext cx="2542044" cy="1693750"/>
      </dsp:txXfrm>
    </dsp:sp>
    <dsp:sp modelId="{6382E5B2-CC7B-4DB6-8E3D-7C7AEE234A38}">
      <dsp:nvSpPr>
        <dsp:cNvPr id="0" name=""/>
        <dsp:cNvSpPr/>
      </dsp:nvSpPr>
      <dsp:spPr>
        <a:xfrm>
          <a:off x="5804244" y="254062"/>
          <a:ext cx="1410046" cy="1410046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3C966-937F-42C7-8ADB-367667C470E4}">
      <dsp:nvSpPr>
        <dsp:cNvPr id="0" name=""/>
        <dsp:cNvSpPr/>
      </dsp:nvSpPr>
      <dsp:spPr>
        <a:xfrm>
          <a:off x="311276" y="3387500"/>
          <a:ext cx="7159370" cy="635156"/>
        </a:xfrm>
        <a:prstGeom prst="left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3081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0982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145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C36F29-63EE-41D1-AAA9-FA0D497732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884923"/>
            <a:ext cx="8734059" cy="94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76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0373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7680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7804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3811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536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6156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6654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C617D-4395-4DF7-B4D8-E9D9B188E05D}" type="datetimeFigureOut">
              <a:rPr lang="es-CO" smtClean="0"/>
              <a:t>20/04/2019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C2602-84AD-4D51-965E-650FC3B4AAA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3347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1.png"/><Relationship Id="rId9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.png"/><Relationship Id="rId7" Type="http://schemas.openxmlformats.org/officeDocument/2006/relationships/image" Target="../media/image37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pn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emf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.png"/><Relationship Id="rId7" Type="http://schemas.openxmlformats.org/officeDocument/2006/relationships/image" Target="../media/image42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emf"/><Relationship Id="rId4" Type="http://schemas.openxmlformats.org/officeDocument/2006/relationships/image" Target="../media/image1.png"/><Relationship Id="rId9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3.png"/><Relationship Id="rId7" Type="http://schemas.openxmlformats.org/officeDocument/2006/relationships/image" Target="../media/image5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3.png"/><Relationship Id="rId7" Type="http://schemas.openxmlformats.org/officeDocument/2006/relationships/image" Target="../media/image6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1.png"/><Relationship Id="rId9" Type="http://schemas.openxmlformats.org/officeDocument/2006/relationships/image" Target="../media/image6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.png"/><Relationship Id="rId9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.png"/><Relationship Id="rId9" Type="http://schemas.microsoft.com/office/2007/relationships/diagramDrawing" Target="../diagrams/drawing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.png"/><Relationship Id="rId9" Type="http://schemas.microsoft.com/office/2007/relationships/diagramDrawing" Target="../diagrams/drawing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1.png"/><Relationship Id="rId9" Type="http://schemas.microsoft.com/office/2007/relationships/diagramDrawing" Target="../diagrams/drawing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1.png"/><Relationship Id="rId9" Type="http://schemas.microsoft.com/office/2007/relationships/diagramDrawing" Target="../diagrams/drawing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745586" y="1054086"/>
            <a:ext cx="7767261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 algn="ctr"/>
            <a:r>
              <a:rPr lang="es-CO" sz="4000" b="1" dirty="0">
                <a:solidFill>
                  <a:schemeClr val="accent5"/>
                </a:solidFill>
                <a:latin typeface="AmpleSoft-Bold" panose="02000000000000000000" pitchFamily="50" charset="0"/>
                <a:ea typeface="+mj-ea"/>
                <a:cs typeface="+mj-cs"/>
              </a:rPr>
              <a:t>SITUACIÓN DE LA PRIMERA INFANCIA EN CALI</a:t>
            </a:r>
          </a:p>
          <a:p>
            <a:pPr lvl="0" algn="ctr"/>
            <a:endParaRPr lang="es-CO" sz="3800" b="1" dirty="0">
              <a:solidFill>
                <a:schemeClr val="accent5"/>
              </a:solidFill>
              <a:latin typeface="AmpleSoft-Bold" panose="02000000000000000000" pitchFamily="50" charset="0"/>
              <a:ea typeface="+mj-ea"/>
              <a:cs typeface="+mj-cs"/>
            </a:endParaRPr>
          </a:p>
          <a:p>
            <a:pPr lvl="0" algn="ctr"/>
            <a:endParaRPr lang="es-CO" sz="3800" b="1" dirty="0">
              <a:solidFill>
                <a:schemeClr val="accent5"/>
              </a:solidFill>
              <a:latin typeface="AmpleSoft-Bold" panose="02000000000000000000" pitchFamily="50" charset="0"/>
              <a:ea typeface="+mj-ea"/>
              <a:cs typeface="+mj-cs"/>
            </a:endParaRPr>
          </a:p>
          <a:p>
            <a:pPr algn="ctr"/>
            <a:r>
              <a:rPr lang="es-CO" sz="3200" b="1" dirty="0">
                <a:solidFill>
                  <a:srgbClr val="FF0000"/>
                </a:solidFill>
                <a:latin typeface="AmpleSoft-Bold" panose="02000000000000000000" pitchFamily="50" charset="0"/>
              </a:rPr>
              <a:t>SUBSECRETARÍA DE PRIMERA INFANCIA</a:t>
            </a:r>
          </a:p>
          <a:p>
            <a:pPr lvl="0" algn="ctr"/>
            <a:endParaRPr lang="es-CO" sz="3200" b="1" dirty="0">
              <a:solidFill>
                <a:schemeClr val="accent5"/>
              </a:solidFill>
              <a:latin typeface="AmpleSoft-Bold" panose="02000000000000000000" pitchFamily="50" charset="0"/>
              <a:ea typeface="+mj-ea"/>
              <a:cs typeface="+mj-cs"/>
            </a:endParaRPr>
          </a:p>
          <a:p>
            <a:pPr lvl="0" algn="ctr"/>
            <a:endParaRPr lang="es-CO" sz="3200" b="1" dirty="0">
              <a:solidFill>
                <a:schemeClr val="accent5"/>
              </a:solidFill>
              <a:latin typeface="AmpleSoft-Bold" panose="02000000000000000000" pitchFamily="50" charset="0"/>
              <a:ea typeface="+mj-ea"/>
              <a:cs typeface="+mj-cs"/>
            </a:endParaRPr>
          </a:p>
          <a:p>
            <a:pPr lvl="0" algn="ctr"/>
            <a:r>
              <a:rPr lang="es-CO" sz="2800" dirty="0">
                <a:solidFill>
                  <a:schemeClr val="accent5"/>
                </a:solidFill>
                <a:latin typeface="AmpleSoft-Medium" panose="02000000000000000000" pitchFamily="50" charset="0"/>
                <a:ea typeface="+mj-ea"/>
                <a:cs typeface="+mj-cs"/>
              </a:rPr>
              <a:t>Equipo Gestión Estratégica</a:t>
            </a:r>
            <a:endParaRPr lang="es-CO" sz="3200" dirty="0">
              <a:solidFill>
                <a:schemeClr val="accent5"/>
              </a:solidFill>
              <a:latin typeface="AmpleSoft-Medium" panose="02000000000000000000" pitchFamily="50" charset="0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16493" y="5985263"/>
            <a:ext cx="934341" cy="763644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168" y="6234790"/>
            <a:ext cx="1218911" cy="514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291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C</a:t>
            </a:r>
            <a:r>
              <a:rPr lang="es-CO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obertura de atención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023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de la población de primera infancia atendida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0959D9-4606-4F78-A2FA-FFBF53EEC8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1102198"/>
            <a:ext cx="4320000" cy="559058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682CDE3-6E81-4F9A-9224-A4C4EE35D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8" y="1102198"/>
            <a:ext cx="4320000" cy="55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C</a:t>
            </a:r>
            <a:r>
              <a:rPr lang="es-CO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obertura de atención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0239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de la población de primera infancia atendida por la Alcaldía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281E099-6C5B-4A8D-886B-CE71EC5DFB3F}"/>
              </a:ext>
            </a:extLst>
          </p:cNvPr>
          <p:cNvSpPr txBox="1"/>
          <p:nvPr/>
        </p:nvSpPr>
        <p:spPr>
          <a:xfrm>
            <a:off x="4988940" y="1654868"/>
            <a:ext cx="36541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</a:pPr>
            <a:r>
              <a:rPr lang="es-CO" dirty="0">
                <a:latin typeface="AmpleSoft-Regular" panose="02000000000000000000" pitchFamily="2" charset="0"/>
              </a:rPr>
              <a:t>A corte de diciembre de 2018, hay disponibles </a:t>
            </a:r>
            <a:r>
              <a:rPr lang="es-CO" sz="2000" dirty="0">
                <a:solidFill>
                  <a:srgbClr val="FF0000"/>
                </a:solidFill>
                <a:latin typeface="AmpleSoft-Regular" panose="02000000000000000000" pitchFamily="2" charset="0"/>
              </a:rPr>
              <a:t>6,699 cupos. </a:t>
            </a:r>
            <a:r>
              <a:rPr lang="es-CO" dirty="0">
                <a:latin typeface="AmpleSoft-Regular" panose="02000000000000000000" pitchFamily="2" charset="0"/>
              </a:rPr>
              <a:t>La cobertura es del </a:t>
            </a:r>
            <a:r>
              <a:rPr lang="es-CO" sz="2000" dirty="0">
                <a:solidFill>
                  <a:srgbClr val="FF0000"/>
                </a:solidFill>
                <a:latin typeface="AmpleSoft-Regular" panose="02000000000000000000" pitchFamily="2" charset="0"/>
              </a:rPr>
              <a:t>95.9%</a:t>
            </a:r>
          </a:p>
          <a:p>
            <a:pPr marL="342900" indent="-342900" algn="just"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</a:pPr>
            <a:endParaRPr lang="es-CO" dirty="0">
              <a:latin typeface="AmpleSoft-Regular" panose="02000000000000000000" pitchFamily="2" charset="0"/>
            </a:endParaRPr>
          </a:p>
          <a:p>
            <a:pPr marL="342900" indent="-342900" algn="just"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</a:pPr>
            <a:r>
              <a:rPr lang="es-CO" dirty="0">
                <a:latin typeface="AmpleSoft-Regular" panose="02000000000000000000" pitchFamily="2" charset="0"/>
              </a:rPr>
              <a:t>Hay </a:t>
            </a:r>
            <a:r>
              <a:rPr lang="es-CO" dirty="0">
                <a:solidFill>
                  <a:srgbClr val="FF0000"/>
                </a:solidFill>
                <a:latin typeface="AmpleSoft-Regular" panose="02000000000000000000" pitchFamily="2" charset="0"/>
              </a:rPr>
              <a:t>6,140</a:t>
            </a:r>
            <a:r>
              <a:rPr lang="es-CO" dirty="0">
                <a:solidFill>
                  <a:srgbClr val="7030A0"/>
                </a:solidFill>
                <a:latin typeface="AmpleSoft-Regular" panose="02000000000000000000" pitchFamily="2" charset="0"/>
              </a:rPr>
              <a:t> </a:t>
            </a:r>
            <a:r>
              <a:rPr lang="es-CO" dirty="0">
                <a:latin typeface="AmpleSoft-Regular" panose="02000000000000000000" pitchFamily="2" charset="0"/>
              </a:rPr>
              <a:t>niños y niñas beneficiarios  y </a:t>
            </a:r>
            <a:r>
              <a:rPr lang="es-CO" sz="2000" dirty="0">
                <a:solidFill>
                  <a:srgbClr val="FF0000"/>
                </a:solidFill>
                <a:latin typeface="AmpleSoft-Regular" panose="02000000000000000000" pitchFamily="2" charset="0"/>
              </a:rPr>
              <a:t>286 </a:t>
            </a:r>
            <a:r>
              <a:rPr lang="es-CO" dirty="0">
                <a:latin typeface="AmpleSoft-Regular" panose="02000000000000000000" pitchFamily="2" charset="0"/>
              </a:rPr>
              <a:t>madres gestantes y lactante</a:t>
            </a:r>
          </a:p>
          <a:p>
            <a:pPr marL="342900" indent="-342900" algn="just"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</a:pPr>
            <a:endParaRPr lang="es-CO" dirty="0">
              <a:latin typeface="AmpleSoft-Regular" panose="02000000000000000000" pitchFamily="2" charset="0"/>
            </a:endParaRPr>
          </a:p>
          <a:p>
            <a:pPr marL="342900" indent="-342900" algn="just"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</a:pPr>
            <a:r>
              <a:rPr lang="es-CO" dirty="0">
                <a:latin typeface="AmpleSoft-Regular" panose="02000000000000000000" pitchFamily="2" charset="0"/>
              </a:rPr>
              <a:t>El </a:t>
            </a:r>
            <a:r>
              <a:rPr lang="es-CO" dirty="0">
                <a:solidFill>
                  <a:srgbClr val="FF0000"/>
                </a:solidFill>
                <a:latin typeface="AmpleSoft-Regular" panose="02000000000000000000" pitchFamily="2" charset="0"/>
              </a:rPr>
              <a:t>54.0%</a:t>
            </a:r>
            <a:r>
              <a:rPr lang="es-CO" dirty="0">
                <a:solidFill>
                  <a:srgbClr val="7030A0"/>
                </a:solidFill>
                <a:latin typeface="AmpleSoft-Regular" panose="02000000000000000000" pitchFamily="2" charset="0"/>
              </a:rPr>
              <a:t> </a:t>
            </a:r>
            <a:r>
              <a:rPr lang="es-CO" dirty="0">
                <a:latin typeface="AmpleSoft-Regular" panose="02000000000000000000" pitchFamily="2" charset="0"/>
              </a:rPr>
              <a:t>de los niños y niñas tiene entre 1 y 3 años; el </a:t>
            </a:r>
            <a:r>
              <a:rPr lang="es-CO" dirty="0">
                <a:solidFill>
                  <a:srgbClr val="FF0000"/>
                </a:solidFill>
                <a:latin typeface="AmpleSoft-Regular" panose="02000000000000000000" pitchFamily="2" charset="0"/>
              </a:rPr>
              <a:t>31.9% </a:t>
            </a:r>
            <a:r>
              <a:rPr lang="es-CO" dirty="0">
                <a:latin typeface="AmpleSoft-Regular" panose="02000000000000000000" pitchFamily="2" charset="0"/>
              </a:rPr>
              <a:t>entre 4 y 6 años; el </a:t>
            </a:r>
            <a:r>
              <a:rPr lang="es-CO" dirty="0">
                <a:solidFill>
                  <a:srgbClr val="FF0000"/>
                </a:solidFill>
                <a:latin typeface="AmpleSoft-Regular" panose="02000000000000000000" pitchFamily="2" charset="0"/>
              </a:rPr>
              <a:t>14.1%</a:t>
            </a:r>
            <a:r>
              <a:rPr lang="es-CO" dirty="0">
                <a:latin typeface="AmpleSoft-Regular" panose="02000000000000000000" pitchFamily="2" charset="0"/>
              </a:rPr>
              <a:t> menos de 1 año</a:t>
            </a:r>
          </a:p>
          <a:p>
            <a:pPr marL="342900" indent="-342900" algn="just"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</a:pPr>
            <a:endParaRPr lang="es-CO" dirty="0">
              <a:latin typeface="AmpleSoft-Regular" panose="02000000000000000000" pitchFamily="2" charset="0"/>
            </a:endParaRPr>
          </a:p>
          <a:p>
            <a:pPr marL="342900" indent="-342900" algn="just"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</a:pPr>
            <a:r>
              <a:rPr lang="es-CO" dirty="0">
                <a:latin typeface="AmpleSoft-Regular" panose="02000000000000000000" pitchFamily="2" charset="0"/>
              </a:rPr>
              <a:t>El </a:t>
            </a:r>
            <a:r>
              <a:rPr lang="es-CO" dirty="0">
                <a:solidFill>
                  <a:srgbClr val="FF0000"/>
                </a:solidFill>
                <a:latin typeface="AmpleSoft-Regular" panose="02000000000000000000" pitchFamily="2" charset="0"/>
              </a:rPr>
              <a:t>26.0%</a:t>
            </a:r>
            <a:r>
              <a:rPr lang="es-CO" dirty="0">
                <a:latin typeface="AmpleSoft-Regular" panose="02000000000000000000" pitchFamily="2" charset="0"/>
              </a:rPr>
              <a:t> del personal de los NIDOS son maestras </a:t>
            </a:r>
            <a:r>
              <a:rPr lang="es-CO" dirty="0">
                <a:solidFill>
                  <a:srgbClr val="FF0000"/>
                </a:solidFill>
                <a:latin typeface="AmpleSoft-Regular" panose="02000000000000000000" pitchFamily="2" charset="0"/>
              </a:rPr>
              <a:t>(256)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7321ACE-E9AC-4697-99CC-759B3CCD43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" t="6773" r="1515" b="1514"/>
          <a:stretch/>
        </p:blipFill>
        <p:spPr>
          <a:xfrm>
            <a:off x="228910" y="1409724"/>
            <a:ext cx="4258087" cy="537281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960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Pobreza y vulnerabilidad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023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de la población vulnerable de primera infancia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12" name="Imagen 11" descr="D:\d\Otras Consultorías\Alcaldía de Santiago de Cali\Subsecretaría de Primera Infancia\Cartografía\Mapas\Sisbén III\Mapa 2- Distribución porcentual de la población menor de 6 años de edad por comunas.jpg">
            <a:extLst>
              <a:ext uri="{FF2B5EF4-FFF2-40B4-BE49-F238E27FC236}">
                <a16:creationId xmlns:a16="http://schemas.microsoft.com/office/drawing/2014/main" id="{8F857BA3-6831-46AD-9458-4FDADB34D1B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"/>
          <a:stretch/>
        </p:blipFill>
        <p:spPr bwMode="auto">
          <a:xfrm>
            <a:off x="250428" y="1199852"/>
            <a:ext cx="4320000" cy="532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96D5101-53C3-4E4C-B491-D7C819B9D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9868" y="1328543"/>
            <a:ext cx="3232150" cy="201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2C0C3D1-7998-4963-B697-9E131C630D4B}"/>
              </a:ext>
            </a:extLst>
          </p:cNvPr>
          <p:cNvSpPr/>
          <p:nvPr/>
        </p:nvSpPr>
        <p:spPr>
          <a:xfrm>
            <a:off x="4923350" y="3658733"/>
            <a:ext cx="39432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Población total: </a:t>
            </a:r>
            <a:r>
              <a:rPr lang="es-CO" sz="2800" b="1" dirty="0">
                <a:solidFill>
                  <a:srgbClr val="5B9BD5"/>
                </a:solidFill>
                <a:latin typeface="AmpleSoft-Bold" panose="02000000000000000000" pitchFamily="50" charset="0"/>
                <a:ea typeface="SimSun" panose="02010600030101010101" pitchFamily="2" charset="-122"/>
              </a:rPr>
              <a:t>40,850</a:t>
            </a: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La población de primera infancia representa el 4% de la sisbenizada</a:t>
            </a:r>
            <a:endParaRPr lang="es-CO" sz="2800" b="1" dirty="0">
              <a:solidFill>
                <a:schemeClr val="accent5"/>
              </a:solidFill>
              <a:latin typeface="AmpleSoft-Bold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Ubicación geográfica</a:t>
            </a:r>
            <a:endParaRPr lang="es-CO" sz="28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310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Pobreza y vulnerabilidad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023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de la población vulnerable de primera infancia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12" name="Imagen 11" descr="D:\d\Otras Consultorías\Alcaldía de Santiago de Cali\Subsecretaría de Primera Infancia\Cartografía\Mapas\Sisbén III\Mapa 2- Distribución porcentual de la población menor de 6 años de edad por comunas.jpg">
            <a:extLst>
              <a:ext uri="{FF2B5EF4-FFF2-40B4-BE49-F238E27FC236}">
                <a16:creationId xmlns:a16="http://schemas.microsoft.com/office/drawing/2014/main" id="{8F857BA3-6831-46AD-9458-4FDADB34D1B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"/>
          <a:stretch/>
        </p:blipFill>
        <p:spPr bwMode="auto">
          <a:xfrm>
            <a:off x="250428" y="1199852"/>
            <a:ext cx="4320000" cy="53207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2C0C3D1-7998-4963-B697-9E131C630D4B}"/>
              </a:ext>
            </a:extLst>
          </p:cNvPr>
          <p:cNvSpPr/>
          <p:nvPr/>
        </p:nvSpPr>
        <p:spPr>
          <a:xfrm>
            <a:off x="4923350" y="3667611"/>
            <a:ext cx="394327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Los niños y niñas vulnerables viven en hogares grandes</a:t>
            </a: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Promedios de personas por hogar más altos </a:t>
            </a:r>
            <a:r>
              <a:rPr lang="es-CO" sz="20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(4.7 ciudad, 4.4 sin niños y 7.11 con niños) </a:t>
            </a:r>
            <a:endParaRPr lang="es-CO" sz="2800" b="1" dirty="0">
              <a:solidFill>
                <a:srgbClr val="FF0000"/>
              </a:solidFill>
              <a:latin typeface="AmpleSoft-Bold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Ubicación geográfica</a:t>
            </a:r>
            <a:endParaRPr lang="es-CO" sz="28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8087384-AC2C-49AB-822B-923C8336D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5446" y="1181690"/>
            <a:ext cx="3589590" cy="2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7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Pobreza y vulnerabilidad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023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de la población vulnerable de primera infancia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12" name="Imagen 11" descr="D:\d\Otras Consultorías\Alcaldía de Santiago de Cali\Subsecretaría de Primera Infancia\Cartografía\Mapas\Sisbén III\Mapa 2- Distribución porcentual de la población menor de 6 años de edad por comunas.jpg">
            <a:extLst>
              <a:ext uri="{FF2B5EF4-FFF2-40B4-BE49-F238E27FC236}">
                <a16:creationId xmlns:a16="http://schemas.microsoft.com/office/drawing/2014/main" id="{8F857BA3-6831-46AD-9458-4FDADB34D1BE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"/>
          <a:stretch/>
        </p:blipFill>
        <p:spPr bwMode="auto">
          <a:xfrm>
            <a:off x="250428" y="1199852"/>
            <a:ext cx="4320000" cy="532077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2C0C3D1-7998-4963-B697-9E131C630D4B}"/>
              </a:ext>
            </a:extLst>
          </p:cNvPr>
          <p:cNvSpPr/>
          <p:nvPr/>
        </p:nvSpPr>
        <p:spPr>
          <a:xfrm>
            <a:off x="4959175" y="1199852"/>
            <a:ext cx="39432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MX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El </a:t>
            </a:r>
            <a:r>
              <a:rPr lang="es-MX" sz="20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8%</a:t>
            </a:r>
            <a:r>
              <a:rPr lang="es-MX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 de los hogares cuenta con presencia de niños y niñas de primera infancia </a:t>
            </a:r>
            <a:r>
              <a:rPr lang="es-MX" sz="20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(32,580)</a:t>
            </a: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FF0000"/>
              </a:solidFill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MX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Sobrerrepresentación de población vulnerable en oriente y ladera</a:t>
            </a: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Población joven con altas tasas de dependencia demográfica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Hogares números y composiciones familiares extensas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Vulnerabilidad demográfica, primera infancia y desarrollo integral</a:t>
            </a:r>
          </a:p>
        </p:txBody>
      </p:sp>
    </p:spTree>
    <p:extLst>
      <p:ext uri="{BB962C8B-B14F-4D97-AF65-F5344CB8AC3E}">
        <p14:creationId xmlns:p14="http://schemas.microsoft.com/office/powerpoint/2010/main" val="2199294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Pobreza y vulnerabilidad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023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de la población vulnerable de primera infancia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2C0C3D1-7998-4963-B697-9E131C630D4B}"/>
              </a:ext>
            </a:extLst>
          </p:cNvPr>
          <p:cNvSpPr/>
          <p:nvPr/>
        </p:nvSpPr>
        <p:spPr>
          <a:xfrm>
            <a:off x="4898898" y="3770438"/>
            <a:ext cx="417408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MX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El </a:t>
            </a:r>
            <a:r>
              <a:rPr lang="es-MX" sz="20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57.8%</a:t>
            </a:r>
            <a:r>
              <a:rPr lang="es-MX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 de los niños no cuenta con afiliación a salud </a:t>
            </a:r>
            <a:r>
              <a:rPr lang="es-MX" sz="2800" b="1" dirty="0">
                <a:solidFill>
                  <a:srgbClr val="5B9BD5"/>
                </a:solidFill>
                <a:latin typeface="AmpleSoft-Bold" panose="02000000000000000000" pitchFamily="50" charset="0"/>
                <a:ea typeface="SimSun" panose="02010600030101010101" pitchFamily="2" charset="-122"/>
              </a:rPr>
              <a:t>(23,611)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Bajo clima educativo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Vulnerabilidad socioeconómica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Ubicación geográfica</a:t>
            </a:r>
          </a:p>
        </p:txBody>
      </p:sp>
      <p:pic>
        <p:nvPicPr>
          <p:cNvPr id="8" name="Imagen 7" descr="D:\d\Otras Consultorías\Alcaldía de Santiago de Cali\Subsecretaría de Primera Infancia\Cartografía\Mapas\Sisbén III\Mapa 13 - Distribución de los menores de 6 años sin afiliación a salud por comunas.jpg">
            <a:extLst>
              <a:ext uri="{FF2B5EF4-FFF2-40B4-BE49-F238E27FC236}">
                <a16:creationId xmlns:a16="http://schemas.microsoft.com/office/drawing/2014/main" id="{81E6A492-6DA3-4E8F-832E-91896366215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"/>
          <a:stretch/>
        </p:blipFill>
        <p:spPr bwMode="auto">
          <a:xfrm>
            <a:off x="252001" y="1199852"/>
            <a:ext cx="4319999" cy="532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F63383F-588E-4977-9102-812E6BF9B316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22" y="1361308"/>
            <a:ext cx="3540029" cy="25027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538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Pobreza y vulnerabilidad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Incidencia y concentración de la pobreza en la primera infancia (NBI)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8" name="Imagen 7" descr="D:\d\Otras Consultorías\Alcaldía de Santiago de Cali\Subsecretaría de Primera Infancia\Cartografía\Mapas\Sisbén III\Mapa 18 - Distribución de la incidencia de la pobreza por NBI para niños y niñas.jpg">
            <a:extLst>
              <a:ext uri="{FF2B5EF4-FFF2-40B4-BE49-F238E27FC236}">
                <a16:creationId xmlns:a16="http://schemas.microsoft.com/office/drawing/2014/main" id="{B26F7364-EEFE-45B0-ABD9-78C32B307C8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5"/>
          <a:stretch/>
        </p:blipFill>
        <p:spPr bwMode="auto">
          <a:xfrm>
            <a:off x="251998" y="1278549"/>
            <a:ext cx="4229511" cy="524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 descr="D:\d\Otras Consultorías\Alcaldía de Santiago de Cali\Subsecretaría de Primera Infancia\Cartografía\Mapas\Sisbén III\Mapa 19 - Distribución del número de niños y niñas pobres por NBI.jpg">
            <a:extLst>
              <a:ext uri="{FF2B5EF4-FFF2-40B4-BE49-F238E27FC236}">
                <a16:creationId xmlns:a16="http://schemas.microsoft.com/office/drawing/2014/main" id="{814C227E-68C6-4334-B4D6-80A8557E709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6"/>
          <a:stretch/>
        </p:blipFill>
        <p:spPr bwMode="auto">
          <a:xfrm>
            <a:off x="4662485" y="1278548"/>
            <a:ext cx="4229511" cy="5246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14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Pobreza y vulnerabilidad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1" y="5890238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Pobreza en la primera infancia y puntaje </a:t>
            </a:r>
            <a:r>
              <a:rPr lang="es-CO" sz="1600" dirty="0" err="1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sisbén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618B5CD-C362-433D-A7C0-4CBB421F3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905" y="1418495"/>
            <a:ext cx="5972190" cy="220955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0CED2372-1295-492B-B5BB-F920602462BD}"/>
              </a:ext>
            </a:extLst>
          </p:cNvPr>
          <p:cNvSpPr/>
          <p:nvPr/>
        </p:nvSpPr>
        <p:spPr>
          <a:xfrm>
            <a:off x="769292" y="3944346"/>
            <a:ext cx="76054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7030A0"/>
              </a:buClr>
              <a:buSzPct val="140000"/>
            </a:pPr>
            <a:r>
              <a:rPr lang="es-CO" sz="2000" dirty="0">
                <a:latin typeface="AmpleSoft-Regular" panose="02000000000000000000" pitchFamily="50" charset="0"/>
                <a:cs typeface="Arial" panose="020B0604020202020204" pitchFamily="34" charset="0"/>
              </a:rPr>
              <a:t>La mayor parte de la población de primera infancia presenta puntajes por debajo de </a:t>
            </a:r>
            <a:r>
              <a:rPr lang="es-CO" sz="2800" b="1" dirty="0">
                <a:solidFill>
                  <a:schemeClr val="accent5"/>
                </a:solidFill>
                <a:latin typeface="AmpleSoft-Bold" panose="02000000000000000000" pitchFamily="50" charset="0"/>
                <a:cs typeface="Arial" panose="020B0604020202020204" pitchFamily="34" charset="0"/>
              </a:rPr>
              <a:t>30.0 (53.2%)</a:t>
            </a:r>
          </a:p>
          <a:p>
            <a:pPr algn="just">
              <a:buClr>
                <a:srgbClr val="7030A0"/>
              </a:buClr>
              <a:buSzPct val="140000"/>
            </a:pPr>
            <a:endParaRPr lang="es-CO" sz="2800" b="1" dirty="0">
              <a:solidFill>
                <a:schemeClr val="accent5">
                  <a:lumMod val="75000"/>
                </a:schemeClr>
              </a:solidFill>
              <a:latin typeface="AmpleSoft-Bold" panose="02000000000000000000" pitchFamily="50" charset="0"/>
              <a:cs typeface="Arial" panose="020B0604020202020204" pitchFamily="34" charset="0"/>
            </a:endParaRPr>
          </a:p>
          <a:p>
            <a:pPr algn="just">
              <a:buClr>
                <a:srgbClr val="7030A0"/>
              </a:buClr>
              <a:buSzPct val="140000"/>
            </a:pPr>
            <a:r>
              <a:rPr lang="es-CO" sz="2000" dirty="0">
                <a:latin typeface="AmpleSoft-Regular" panose="02000000000000000000" pitchFamily="50" charset="0"/>
                <a:cs typeface="Arial" panose="020B0604020202020204" pitchFamily="34" charset="0"/>
              </a:rPr>
              <a:t>Más del </a:t>
            </a:r>
            <a:r>
              <a:rPr lang="es-CO" sz="2800" b="1" dirty="0">
                <a:solidFill>
                  <a:schemeClr val="accent5"/>
                </a:solidFill>
                <a:latin typeface="AmpleSoft-Bold" panose="02000000000000000000" pitchFamily="50" charset="0"/>
                <a:cs typeface="Arial" panose="020B0604020202020204" pitchFamily="34" charset="0"/>
              </a:rPr>
              <a:t>95%</a:t>
            </a:r>
            <a:r>
              <a:rPr lang="es-CO" sz="2000" dirty="0">
                <a:latin typeface="AmpleSoft-Regular" panose="02000000000000000000" pitchFamily="50" charset="0"/>
                <a:cs typeface="Arial" panose="020B0604020202020204" pitchFamily="34" charset="0"/>
              </a:rPr>
              <a:t> de la población de primera infancia sisbenizada es susceptible de ser atendida dado que se encuentran por debajo del puntaje de priorización (57.11)</a:t>
            </a:r>
          </a:p>
        </p:txBody>
      </p:sp>
    </p:spTree>
    <p:extLst>
      <p:ext uri="{BB962C8B-B14F-4D97-AF65-F5344CB8AC3E}">
        <p14:creationId xmlns:p14="http://schemas.microsoft.com/office/powerpoint/2010/main" val="853708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37909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Mortalidad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de las defunciones de la primera infancia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10" name="Imagen 9" descr="D:\d\Otras Consultorías\Alcaldía de Santiago de Cali\Subsecretaría de Primera Infancia\Cartografía\Mapas\Mapa 5 - Defunciones de menores 2015.jpg">
            <a:extLst>
              <a:ext uri="{FF2B5EF4-FFF2-40B4-BE49-F238E27FC236}">
                <a16:creationId xmlns:a16="http://schemas.microsoft.com/office/drawing/2014/main" id="{FCC545F9-9AD0-41C7-A7B1-682C55CDFB4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8"/>
          <a:stretch/>
        </p:blipFill>
        <p:spPr bwMode="auto">
          <a:xfrm>
            <a:off x="251998" y="1243038"/>
            <a:ext cx="4229511" cy="524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FF1843C-1C0D-4FC4-B0DD-79F52CF0BFA3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72" y="1686757"/>
            <a:ext cx="3725219" cy="2090815"/>
          </a:xfrm>
          <a:prstGeom prst="rect">
            <a:avLst/>
          </a:prstGeom>
          <a:noFill/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1E086C-C59A-4DC2-A90D-FF33C42549E5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72" y="4425040"/>
            <a:ext cx="3771399" cy="2086731"/>
          </a:xfrm>
          <a:prstGeom prst="rect">
            <a:avLst/>
          </a:prstGeom>
          <a:noFill/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D698FF94-41F7-4CCA-B63F-E9DD2233842C}"/>
              </a:ext>
            </a:extLst>
          </p:cNvPr>
          <p:cNvSpPr/>
          <p:nvPr/>
        </p:nvSpPr>
        <p:spPr>
          <a:xfrm>
            <a:off x="6028076" y="1323539"/>
            <a:ext cx="4591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Total Defunciones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E852A21-5CB4-43CC-B587-08E3E3551536}"/>
              </a:ext>
            </a:extLst>
          </p:cNvPr>
          <p:cNvSpPr/>
          <p:nvPr/>
        </p:nvSpPr>
        <p:spPr>
          <a:xfrm>
            <a:off x="5166942" y="3984994"/>
            <a:ext cx="4591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Total Defunciones de Primera Infancia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16" name="Imagen 15" descr="D:\d\Otras Consultorías\Alcaldía de Santiago de Cali\Subsecretaría de Primera Infancia\Cartografía\Mapas\Mapa 6 - Defunciones de menores 2016.jpg">
            <a:extLst>
              <a:ext uri="{FF2B5EF4-FFF2-40B4-BE49-F238E27FC236}">
                <a16:creationId xmlns:a16="http://schemas.microsoft.com/office/drawing/2014/main" id="{F706C014-C183-4216-AF1D-7D10DC4EC71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 bwMode="auto">
          <a:xfrm>
            <a:off x="251998" y="1243038"/>
            <a:ext cx="4229511" cy="5246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n 16" descr="D:\d\Otras Consultorías\Alcaldía de Santiago de Cali\Subsecretaría de Primera Infancia\Cartografía\Mapas\Mapa 7 - Defunciones de menores 2017.jpg">
            <a:extLst>
              <a:ext uri="{FF2B5EF4-FFF2-40B4-BE49-F238E27FC236}">
                <a16:creationId xmlns:a16="http://schemas.microsoft.com/office/drawing/2014/main" id="{4EC4F30A-598B-4A5B-8693-10F26898607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5"/>
          <a:stretch/>
        </p:blipFill>
        <p:spPr bwMode="auto">
          <a:xfrm>
            <a:off x="262201" y="1229443"/>
            <a:ext cx="4229511" cy="526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D:\d\Otras Consultorías\Alcaldía de Santiago de Cali\Subsecretaría de Primera Infancia\Cartografía\Mapas\Mapa 8 - Defunciones de menores 2018.jpg">
            <a:extLst>
              <a:ext uri="{FF2B5EF4-FFF2-40B4-BE49-F238E27FC236}">
                <a16:creationId xmlns:a16="http://schemas.microsoft.com/office/drawing/2014/main" id="{59A3BB4C-CA3E-48E1-8312-F178629296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9"/>
          <a:stretch/>
        </p:blipFill>
        <p:spPr bwMode="auto">
          <a:xfrm>
            <a:off x="251998" y="1265232"/>
            <a:ext cx="4228696" cy="52465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70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Mortalidad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Tasas de mortalidad infantil y niñez (2017)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698FF94-41F7-4CCA-B63F-E9DD2233842C}"/>
              </a:ext>
            </a:extLst>
          </p:cNvPr>
          <p:cNvSpPr/>
          <p:nvPr/>
        </p:nvSpPr>
        <p:spPr>
          <a:xfrm>
            <a:off x="4699986" y="1252420"/>
            <a:ext cx="4591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Defunciones de la primera infancia por edades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E852A21-5CB4-43CC-B587-08E3E3551536}"/>
              </a:ext>
            </a:extLst>
          </p:cNvPr>
          <p:cNvSpPr/>
          <p:nvPr/>
        </p:nvSpPr>
        <p:spPr>
          <a:xfrm>
            <a:off x="5024126" y="3980474"/>
            <a:ext cx="45912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Comparativo tasa de mortalidad infantil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E3D92172-BDEB-4D2A-837B-B1E76BA9B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126" y="1626202"/>
            <a:ext cx="3544689" cy="227483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D3C8891-3482-4AF2-B46E-8961B440369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129" y="4398467"/>
            <a:ext cx="4437849" cy="2202309"/>
          </a:xfrm>
          <a:prstGeom prst="rect">
            <a:avLst/>
          </a:prstGeom>
          <a:noFill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E68D8F-CCC8-47B0-B87E-10C373ED6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1102198"/>
            <a:ext cx="4320000" cy="55905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3EEFB39-ADA2-409A-8D1A-2A5F38AD6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6" y="1109495"/>
            <a:ext cx="4320000" cy="55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1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38371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CO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Propósitos del diagnóstico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9471F0A9-811B-4AE5-A420-0DA90E68D6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00977"/>
              </p:ext>
            </p:extLst>
          </p:nvPr>
        </p:nvGraphicFramePr>
        <p:xfrm>
          <a:off x="1202788" y="1370505"/>
          <a:ext cx="6738424" cy="48528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2849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Mortalidad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Principales causas de muerte para menores de 1 años de edad (2017)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0C87BF-47F5-49F2-900A-EF7493892B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22" y="1442691"/>
            <a:ext cx="8835955" cy="423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60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Morbilidad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de enfermedades de la población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698FF94-41F7-4CCA-B63F-E9DD2233842C}"/>
              </a:ext>
            </a:extLst>
          </p:cNvPr>
          <p:cNvSpPr/>
          <p:nvPr/>
        </p:nvSpPr>
        <p:spPr>
          <a:xfrm>
            <a:off x="6404460" y="4683719"/>
            <a:ext cx="25574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de enfermedades de la población de primera infancia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135EE43-9120-4CAE-838E-49005B74E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22" y="1073550"/>
            <a:ext cx="3600000" cy="230124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35237FB-D9A8-4BE5-98C3-7275EC49EB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622" y="1038747"/>
            <a:ext cx="3600000" cy="226216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C64F73A-E0BD-4ACD-A562-112114E7A9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74" t="1134" r="459" b="1645"/>
          <a:stretch/>
        </p:blipFill>
        <p:spPr>
          <a:xfrm>
            <a:off x="611692" y="3744026"/>
            <a:ext cx="5040000" cy="29566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4C987C05-CCCD-4EF3-9C91-3B1801808185}"/>
              </a:ext>
            </a:extLst>
          </p:cNvPr>
          <p:cNvSpPr/>
          <p:nvPr/>
        </p:nvSpPr>
        <p:spPr>
          <a:xfrm>
            <a:off x="4642226" y="1057268"/>
            <a:ext cx="394327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El peso de las enfermedades de los niños y niñas ha venido cayendo sistemáticamente </a:t>
            </a: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¿No reportan los eventos epidemiológicos? ¿Visitan al médico? ¿Otros mecanismos?</a:t>
            </a: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8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4073AA8-540A-4C9E-B435-B6B7604CAC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702" t="151" r="222" b="1037"/>
          <a:stretch/>
        </p:blipFill>
        <p:spPr>
          <a:xfrm>
            <a:off x="611692" y="3752805"/>
            <a:ext cx="5040000" cy="295660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ECB3209-C9C4-49B6-9970-A7E8A54EE2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3125" t="-1388" r="1080" b="1388"/>
          <a:stretch/>
        </p:blipFill>
        <p:spPr>
          <a:xfrm>
            <a:off x="617272" y="3752805"/>
            <a:ext cx="5034419" cy="30297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4BE0B14-856A-4BE6-B7EE-780FE159544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268" t="2216" r="1624"/>
          <a:stretch/>
        </p:blipFill>
        <p:spPr>
          <a:xfrm>
            <a:off x="611691" y="3744026"/>
            <a:ext cx="5040000" cy="30385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363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Morbilidad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Diferenciales de morbilidad por grupos étnico-raciales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945CEA5-9B45-4DC6-9B88-54C57BA4E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775" y="1602184"/>
            <a:ext cx="7455351" cy="1818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2CB536C-905E-4FD8-8D99-3D1FB6B013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0"/>
          <a:stretch/>
        </p:blipFill>
        <p:spPr>
          <a:xfrm>
            <a:off x="1003775" y="3849075"/>
            <a:ext cx="7455351" cy="18187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3D3D7DE-598A-4F73-B7E2-9E6FBC05E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777" y="1572290"/>
            <a:ext cx="7455351" cy="185671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0D2CE299-1A5D-4FEB-8593-713984DFD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775" y="3847692"/>
            <a:ext cx="7455351" cy="18376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884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Líneas de acción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Calidad y pertinencia de las atenciones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AB23D8-0DBB-46A1-B7DC-0F6FA2F404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18" b="34667"/>
          <a:stretch/>
        </p:blipFill>
        <p:spPr>
          <a:xfrm>
            <a:off x="777533" y="1118857"/>
            <a:ext cx="7667161" cy="35756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7055F5A-58BA-4FD2-918D-FACEA4641C68}"/>
              </a:ext>
            </a:extLst>
          </p:cNvPr>
          <p:cNvSpPr txBox="1"/>
          <p:nvPr/>
        </p:nvSpPr>
        <p:spPr>
          <a:xfrm>
            <a:off x="404874" y="5053324"/>
            <a:ext cx="50080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s-CO" sz="2400" dirty="0">
                <a:latin typeface="AmpleSoft-Regular" panose="02000000000000000000" pitchFamily="50" charset="0"/>
              </a:rPr>
              <a:t>Porcentaje de niños y niñas primera infancia que tienen el esquema de vacunación completo para su edad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DA0B7BC-CF4D-415F-B07B-89D96DCAD733}"/>
              </a:ext>
            </a:extLst>
          </p:cNvPr>
          <p:cNvSpPr/>
          <p:nvPr/>
        </p:nvSpPr>
        <p:spPr>
          <a:xfrm>
            <a:off x="5412972" y="4850661"/>
            <a:ext cx="2054074" cy="14157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pleSoft-Bold" panose="02000000000000000000" pitchFamily="50" charset="0"/>
              </a:rPr>
              <a:t>97,7%</a:t>
            </a:r>
            <a:r>
              <a:rPr lang="es-E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pleSoft-Bold" panose="02000000000000000000" pitchFamily="50" charset="0"/>
              </a:rPr>
              <a:t> </a:t>
            </a:r>
            <a:r>
              <a:rPr lang="es-ES" sz="32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mpleSoft-Bold" panose="02000000000000000000" pitchFamily="50" charset="0"/>
              </a:rPr>
              <a:t>en 2016</a:t>
            </a:r>
            <a:endParaRPr lang="es-E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mpleSoft-Bold" panose="02000000000000000000" pitchFamily="50" charset="0"/>
            </a:endParaRPr>
          </a:p>
        </p:txBody>
      </p:sp>
      <p:pic>
        <p:nvPicPr>
          <p:cNvPr id="14" name="Picture 2" descr="Resultado de imagen para icono vacunaciÃ³n niÃ±os">
            <a:extLst>
              <a:ext uri="{FF2B5EF4-FFF2-40B4-BE49-F238E27FC236}">
                <a16:creationId xmlns:a16="http://schemas.microsoft.com/office/drawing/2014/main" id="{BB9F52EF-D033-49EE-953F-AB403E133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367" t="15689" r="8367" b="-2372"/>
          <a:stretch/>
        </p:blipFill>
        <p:spPr bwMode="auto">
          <a:xfrm>
            <a:off x="6992216" y="4978535"/>
            <a:ext cx="1895475" cy="160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echa: hacia arriba 15">
            <a:extLst>
              <a:ext uri="{FF2B5EF4-FFF2-40B4-BE49-F238E27FC236}">
                <a16:creationId xmlns:a16="http://schemas.microsoft.com/office/drawing/2014/main" id="{453EC680-90DA-4893-B77E-09CE33B3E40D}"/>
              </a:ext>
            </a:extLst>
          </p:cNvPr>
          <p:cNvSpPr/>
          <p:nvPr/>
        </p:nvSpPr>
        <p:spPr>
          <a:xfrm flipV="1">
            <a:off x="172622" y="2147026"/>
            <a:ext cx="604911" cy="1519311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5978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Líneas de acción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Calidad y pertinencia de las atenciones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EB8A137-5C09-47C0-921D-0AF7D3A9F4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957" y="5266609"/>
            <a:ext cx="1341026" cy="1341026"/>
          </a:xfrm>
          <a:prstGeom prst="rect">
            <a:avLst/>
          </a:prstGeom>
        </p:spPr>
      </p:pic>
      <p:sp>
        <p:nvSpPr>
          <p:cNvPr id="17" name="Flecha: hacia arriba 16">
            <a:extLst>
              <a:ext uri="{FF2B5EF4-FFF2-40B4-BE49-F238E27FC236}">
                <a16:creationId xmlns:a16="http://schemas.microsoft.com/office/drawing/2014/main" id="{89571A12-E692-4CF1-A82D-DC124839C059}"/>
              </a:ext>
            </a:extLst>
          </p:cNvPr>
          <p:cNvSpPr/>
          <p:nvPr/>
        </p:nvSpPr>
        <p:spPr>
          <a:xfrm>
            <a:off x="558728" y="4916251"/>
            <a:ext cx="505064" cy="103098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B3CCCD6-5624-4B28-A010-246E50ADBE4D}"/>
              </a:ext>
            </a:extLst>
          </p:cNvPr>
          <p:cNvSpPr txBox="1"/>
          <p:nvPr/>
        </p:nvSpPr>
        <p:spPr>
          <a:xfrm>
            <a:off x="253510" y="6031466"/>
            <a:ext cx="1183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AmpleSoft-Bold" panose="02000000000000000000" pitchFamily="50" charset="0"/>
              </a:rPr>
              <a:t>2014: 42,44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70B85DF-3641-4350-9915-1FBD5849AACA}"/>
              </a:ext>
            </a:extLst>
          </p:cNvPr>
          <p:cNvSpPr txBox="1"/>
          <p:nvPr/>
        </p:nvSpPr>
        <p:spPr>
          <a:xfrm>
            <a:off x="236939" y="4102195"/>
            <a:ext cx="1291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FF0000"/>
                </a:solidFill>
                <a:latin typeface="AmpleSoft-Bold" panose="02000000000000000000" pitchFamily="50" charset="0"/>
              </a:rPr>
              <a:t>2017: 119,71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F29C5BD-EF7C-4AC2-8657-05DC53358279}"/>
              </a:ext>
            </a:extLst>
          </p:cNvPr>
          <p:cNvSpPr txBox="1"/>
          <p:nvPr/>
        </p:nvSpPr>
        <p:spPr>
          <a:xfrm>
            <a:off x="1063792" y="4162246"/>
            <a:ext cx="300493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Tasa de violencia intrafamiliar (</a:t>
            </a:r>
            <a:r>
              <a:rPr lang="es-CO" b="1" dirty="0">
                <a:latin typeface="AmpleSoft-Regular" panose="02000000000000000000" pitchFamily="50" charset="0"/>
              </a:rPr>
              <a:t>x 100.000 habitantes) </a:t>
            </a:r>
            <a:endParaRPr lang="es-CO" sz="2000" b="1" dirty="0">
              <a:latin typeface="AmpleSoft-Regular" panose="02000000000000000000" pitchFamily="50" charset="0"/>
            </a:endParaRPr>
          </a:p>
        </p:txBody>
      </p:sp>
      <p:pic>
        <p:nvPicPr>
          <p:cNvPr id="21" name="Picture 12" descr="Resultado de imagen para gestante icono">
            <a:extLst>
              <a:ext uri="{FF2B5EF4-FFF2-40B4-BE49-F238E27FC236}">
                <a16:creationId xmlns:a16="http://schemas.microsoft.com/office/drawing/2014/main" id="{367CD319-844F-41F9-99FC-6ADDD8777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460" y="2055213"/>
            <a:ext cx="1374745" cy="171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lecha: hacia arriba 21">
            <a:extLst>
              <a:ext uri="{FF2B5EF4-FFF2-40B4-BE49-F238E27FC236}">
                <a16:creationId xmlns:a16="http://schemas.microsoft.com/office/drawing/2014/main" id="{2F10937A-94E5-4BD4-B605-E92FBAA7C2E2}"/>
              </a:ext>
            </a:extLst>
          </p:cNvPr>
          <p:cNvSpPr/>
          <p:nvPr/>
        </p:nvSpPr>
        <p:spPr>
          <a:xfrm>
            <a:off x="4731582" y="2159574"/>
            <a:ext cx="505064" cy="103098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4D0D280C-DB7F-4DE7-9C4E-EE9A21D582CD}"/>
              </a:ext>
            </a:extLst>
          </p:cNvPr>
          <p:cNvSpPr txBox="1"/>
          <p:nvPr/>
        </p:nvSpPr>
        <p:spPr>
          <a:xfrm>
            <a:off x="4450688" y="3337559"/>
            <a:ext cx="1183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AmpleSoft-Bold" panose="02000000000000000000" pitchFamily="50" charset="0"/>
              </a:rPr>
              <a:t>2014: 14,55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C6B20E0-E4BF-4D2E-924D-F33820C9432C}"/>
              </a:ext>
            </a:extLst>
          </p:cNvPr>
          <p:cNvSpPr txBox="1"/>
          <p:nvPr/>
        </p:nvSpPr>
        <p:spPr>
          <a:xfrm>
            <a:off x="4412419" y="1463811"/>
            <a:ext cx="1183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FF0000"/>
                </a:solidFill>
                <a:latin typeface="AmpleSoft-Bold" panose="02000000000000000000" pitchFamily="50" charset="0"/>
              </a:rPr>
              <a:t>2017: 33,70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059FC0B-D140-41C7-9A50-E1527A1B89ED}"/>
              </a:ext>
            </a:extLst>
          </p:cNvPr>
          <p:cNvSpPr txBox="1"/>
          <p:nvPr/>
        </p:nvSpPr>
        <p:spPr>
          <a:xfrm>
            <a:off x="5477522" y="1463811"/>
            <a:ext cx="36664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Tasa de mortalidad materna </a:t>
            </a:r>
          </a:p>
          <a:p>
            <a:pPr algn="ctr"/>
            <a:r>
              <a:rPr lang="es-CO" b="1" dirty="0">
                <a:latin typeface="AmpleSoft-Regular" panose="02000000000000000000" pitchFamily="50" charset="0"/>
              </a:rPr>
              <a:t>(x 100.000 nacidos vivos).</a:t>
            </a:r>
            <a:endParaRPr lang="es-CO" sz="2000" b="1" dirty="0">
              <a:latin typeface="AmpleSoft-Regular" panose="02000000000000000000" pitchFamily="50" charset="0"/>
            </a:endParaRPr>
          </a:p>
        </p:txBody>
      </p:sp>
      <p:pic>
        <p:nvPicPr>
          <p:cNvPr id="26" name="Picture 26" descr="Resultado de imagen para abuso sexual icono">
            <a:extLst>
              <a:ext uri="{FF2B5EF4-FFF2-40B4-BE49-F238E27FC236}">
                <a16:creationId xmlns:a16="http://schemas.microsoft.com/office/drawing/2014/main" id="{2CF8CC46-5AB7-4628-BC35-A4CEBE127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628" y="4872934"/>
            <a:ext cx="1462408" cy="179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3B8AB313-4471-4D7A-815C-64BA23EAFF84}"/>
              </a:ext>
            </a:extLst>
          </p:cNvPr>
          <p:cNvSpPr txBox="1"/>
          <p:nvPr/>
        </p:nvSpPr>
        <p:spPr>
          <a:xfrm>
            <a:off x="5419581" y="4043296"/>
            <a:ext cx="3653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Estudios médicos por presunto delito sexual</a:t>
            </a:r>
          </a:p>
        </p:txBody>
      </p:sp>
      <p:sp>
        <p:nvSpPr>
          <p:cNvPr id="28" name="Flecha: hacia arriba 27">
            <a:extLst>
              <a:ext uri="{FF2B5EF4-FFF2-40B4-BE49-F238E27FC236}">
                <a16:creationId xmlns:a16="http://schemas.microsoft.com/office/drawing/2014/main" id="{693C272E-781A-4ECB-B0A3-1C0675CE95D3}"/>
              </a:ext>
            </a:extLst>
          </p:cNvPr>
          <p:cNvSpPr/>
          <p:nvPr/>
        </p:nvSpPr>
        <p:spPr>
          <a:xfrm>
            <a:off x="4708930" y="4875915"/>
            <a:ext cx="505064" cy="103098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38E8ACF-9941-4156-B960-D155E96402DC}"/>
              </a:ext>
            </a:extLst>
          </p:cNvPr>
          <p:cNvSpPr txBox="1"/>
          <p:nvPr/>
        </p:nvSpPr>
        <p:spPr>
          <a:xfrm>
            <a:off x="4462367" y="6031466"/>
            <a:ext cx="1020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AmpleSoft-Bold" panose="02000000000000000000" pitchFamily="50" charset="0"/>
              </a:rPr>
              <a:t>2011: 170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3FBE319-569C-41E9-A1B1-ACEB0159EBA2}"/>
              </a:ext>
            </a:extLst>
          </p:cNvPr>
          <p:cNvSpPr txBox="1"/>
          <p:nvPr/>
        </p:nvSpPr>
        <p:spPr>
          <a:xfrm>
            <a:off x="4503705" y="4083561"/>
            <a:ext cx="1020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FF0000"/>
                </a:solidFill>
                <a:latin typeface="AmpleSoft-Bold" panose="02000000000000000000" pitchFamily="50" charset="0"/>
              </a:rPr>
              <a:t>2017: 201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DF711EA-4018-4190-AF1E-E5A76E357052}"/>
              </a:ext>
            </a:extLst>
          </p:cNvPr>
          <p:cNvSpPr txBox="1"/>
          <p:nvPr/>
        </p:nvSpPr>
        <p:spPr>
          <a:xfrm>
            <a:off x="1273413" y="1568528"/>
            <a:ext cx="25856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Tasa de mortalidad menores de 5 años</a:t>
            </a:r>
          </a:p>
        </p:txBody>
      </p:sp>
      <p:sp>
        <p:nvSpPr>
          <p:cNvPr id="32" name="Flecha: hacia arriba 31">
            <a:extLst>
              <a:ext uri="{FF2B5EF4-FFF2-40B4-BE49-F238E27FC236}">
                <a16:creationId xmlns:a16="http://schemas.microsoft.com/office/drawing/2014/main" id="{7A565EAB-64B8-4E57-8454-A6BF56C32BE0}"/>
              </a:ext>
            </a:extLst>
          </p:cNvPr>
          <p:cNvSpPr/>
          <p:nvPr/>
        </p:nvSpPr>
        <p:spPr>
          <a:xfrm flipV="1">
            <a:off x="525841" y="2276414"/>
            <a:ext cx="505064" cy="1030983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7223AA97-B6FC-47DD-AB00-446135062FF4}"/>
              </a:ext>
            </a:extLst>
          </p:cNvPr>
          <p:cNvSpPr txBox="1"/>
          <p:nvPr/>
        </p:nvSpPr>
        <p:spPr>
          <a:xfrm>
            <a:off x="240866" y="3337684"/>
            <a:ext cx="1075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00B050"/>
                </a:solidFill>
                <a:latin typeface="AmpleSoft-Bold" panose="02000000000000000000" pitchFamily="50" charset="0"/>
              </a:rPr>
              <a:t>2016: 9,50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45CC69F-4829-4B6A-A6EB-9738D1DD89FA}"/>
              </a:ext>
            </a:extLst>
          </p:cNvPr>
          <p:cNvSpPr txBox="1"/>
          <p:nvPr/>
        </p:nvSpPr>
        <p:spPr>
          <a:xfrm>
            <a:off x="213839" y="1528237"/>
            <a:ext cx="1183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FF0000"/>
                </a:solidFill>
                <a:latin typeface="AmpleSoft-Bold" panose="02000000000000000000" pitchFamily="50" charset="0"/>
              </a:rPr>
              <a:t>2006: 14,50</a:t>
            </a:r>
          </a:p>
        </p:txBody>
      </p:sp>
      <p:pic>
        <p:nvPicPr>
          <p:cNvPr id="35" name="Picture 2" descr="Resultado de imagen para mortalidad infantil icono">
            <a:extLst>
              <a:ext uri="{FF2B5EF4-FFF2-40B4-BE49-F238E27FC236}">
                <a16:creationId xmlns:a16="http://schemas.microsoft.com/office/drawing/2014/main" id="{C26C3FED-85E5-4BC8-9DD1-9DB370BB4F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" t="11961" r="17947" b="5954"/>
          <a:stretch/>
        </p:blipFill>
        <p:spPr bwMode="auto">
          <a:xfrm>
            <a:off x="1674621" y="2362121"/>
            <a:ext cx="1452678" cy="152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130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Líneas de acción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Calidad y pertinencia de las atenciones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011EB46-069C-41B0-9FEC-BB269CA2E719}"/>
              </a:ext>
            </a:extLst>
          </p:cNvPr>
          <p:cNvSpPr/>
          <p:nvPr/>
        </p:nvSpPr>
        <p:spPr>
          <a:xfrm>
            <a:off x="204327" y="1224342"/>
            <a:ext cx="29849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400" dirty="0">
                <a:solidFill>
                  <a:srgbClr val="BD0033"/>
                </a:solidFill>
                <a:latin typeface="AmpleSoft-Regular" panose="02000000000000000000" pitchFamily="50" charset="0"/>
              </a:rPr>
              <a:t>143</a:t>
            </a:r>
          </a:p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niñas entre 10 y 14 años se convirtieron en madres (1,6 madres por cada 1.000 niñas en el rango de edad).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94B87F2-950F-4E42-8002-119B75986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474" y="4750016"/>
            <a:ext cx="1087085" cy="1877437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FFC6BF82-917E-4249-B10A-57DCD0F3279C}"/>
              </a:ext>
            </a:extLst>
          </p:cNvPr>
          <p:cNvSpPr/>
          <p:nvPr/>
        </p:nvSpPr>
        <p:spPr>
          <a:xfrm>
            <a:off x="4731002" y="1224341"/>
            <a:ext cx="254692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400" dirty="0">
                <a:solidFill>
                  <a:srgbClr val="00B0F0"/>
                </a:solidFill>
                <a:latin typeface="AmpleSoft-Regular" panose="02000000000000000000" pitchFamily="50" charset="0"/>
              </a:rPr>
              <a:t>217</a:t>
            </a:r>
          </a:p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Niñas y niños murieron antes de cumplir su primer año </a:t>
            </a:r>
          </a:p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(8,1 muertes por cada 1.000 NV).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07A2450-7772-483D-8F0C-E1170BA936DB}"/>
              </a:ext>
            </a:extLst>
          </p:cNvPr>
          <p:cNvSpPr/>
          <p:nvPr/>
        </p:nvSpPr>
        <p:spPr>
          <a:xfrm>
            <a:off x="2679900" y="4042386"/>
            <a:ext cx="38053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000" b="1" dirty="0">
                <a:solidFill>
                  <a:schemeClr val="accent2"/>
                </a:solidFill>
                <a:latin typeface="AmpleSoft-Regular" panose="02000000000000000000" pitchFamily="50" charset="0"/>
              </a:rPr>
              <a:t>Asistencia a 4 o más controles prenatales</a:t>
            </a:r>
            <a:r>
              <a:rPr lang="es-CO" b="1" dirty="0">
                <a:solidFill>
                  <a:srgbClr val="000000"/>
                </a:solidFill>
                <a:latin typeface="AmpleSoft-Regular" panose="02000000000000000000" pitchFamily="50" charset="0"/>
                <a:cs typeface="Arial" panose="020B0604020202020204" pitchFamily="34" charset="0"/>
              </a:rPr>
              <a:t>		</a:t>
            </a:r>
            <a:endParaRPr lang="es-CO" b="1" dirty="0">
              <a:latin typeface="AmpleSoft-Regular" panose="02000000000000000000" pitchFamily="50" charset="0"/>
              <a:cs typeface="Arial" panose="020B0604020202020204" pitchFamily="34" charset="0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D48E568-00A1-4726-862B-B75F5494DDB8}"/>
              </a:ext>
            </a:extLst>
          </p:cNvPr>
          <p:cNvSpPr/>
          <p:nvPr/>
        </p:nvSpPr>
        <p:spPr>
          <a:xfrm>
            <a:off x="4805433" y="4747659"/>
            <a:ext cx="848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chemeClr val="accent6"/>
                </a:solidFill>
                <a:latin typeface="AmpleSoft-Regular" panose="02000000000000000000" pitchFamily="50" charset="0"/>
                <a:cs typeface="Arial" panose="020B0604020202020204" pitchFamily="34" charset="0"/>
              </a:rPr>
              <a:t>93,2 %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77BC7BA-0618-4421-A2C3-026033A8553A}"/>
              </a:ext>
            </a:extLst>
          </p:cNvPr>
          <p:cNvSpPr/>
          <p:nvPr/>
        </p:nvSpPr>
        <p:spPr>
          <a:xfrm>
            <a:off x="2595839" y="6278998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00FFFF"/>
                </a:solidFill>
                <a:latin typeface="AmpleSoft-Regular" panose="02000000000000000000" pitchFamily="50" charset="0"/>
                <a:cs typeface="Arial" panose="020B0604020202020204" pitchFamily="34" charset="0"/>
              </a:rPr>
              <a:t> </a:t>
            </a:r>
            <a:r>
              <a:rPr lang="es-CO" b="1" dirty="0">
                <a:solidFill>
                  <a:srgbClr val="000000"/>
                </a:solidFill>
                <a:latin typeface="AmpleSoft-Regular" panose="02000000000000000000" pitchFamily="50" charset="0"/>
                <a:cs typeface="Arial" panose="020B0604020202020204" pitchFamily="34" charset="0"/>
              </a:rPr>
              <a:t>(2014)</a:t>
            </a:r>
            <a:endParaRPr lang="es-CO" dirty="0">
              <a:latin typeface="AmpleSoft-Regular" panose="02000000000000000000" pitchFamily="50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ACB6742-1FD9-4300-9227-DEDD296B4626}"/>
              </a:ext>
            </a:extLst>
          </p:cNvPr>
          <p:cNvSpPr/>
          <p:nvPr/>
        </p:nvSpPr>
        <p:spPr>
          <a:xfrm>
            <a:off x="4775060" y="5038547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000000"/>
                </a:solidFill>
                <a:latin typeface="AmpleSoft-Regular" panose="02000000000000000000" pitchFamily="50" charset="0"/>
                <a:cs typeface="Arial" panose="020B0604020202020204" pitchFamily="34" charset="0"/>
              </a:rPr>
              <a:t>(2017)</a:t>
            </a:r>
            <a:endParaRPr lang="es-CO" dirty="0">
              <a:latin typeface="AmpleSoft-Regular" panose="02000000000000000000" pitchFamily="50" charset="0"/>
            </a:endParaRPr>
          </a:p>
        </p:txBody>
      </p:sp>
      <p:sp>
        <p:nvSpPr>
          <p:cNvPr id="23" name="Flecha: hacia arriba 22">
            <a:extLst>
              <a:ext uri="{FF2B5EF4-FFF2-40B4-BE49-F238E27FC236}">
                <a16:creationId xmlns:a16="http://schemas.microsoft.com/office/drawing/2014/main" id="{86359F89-E385-44CA-A050-43B35FB5C02D}"/>
              </a:ext>
            </a:extLst>
          </p:cNvPr>
          <p:cNvSpPr/>
          <p:nvPr/>
        </p:nvSpPr>
        <p:spPr>
          <a:xfrm>
            <a:off x="4791365" y="5407879"/>
            <a:ext cx="638768" cy="1150775"/>
          </a:xfrm>
          <a:prstGeom prst="up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AmpleSoft-Regular" panose="02000000000000000000" pitchFamily="50" charset="0"/>
            </a:endParaRPr>
          </a:p>
        </p:txBody>
      </p:sp>
      <p:pic>
        <p:nvPicPr>
          <p:cNvPr id="24" name="Picture 2" descr="Resultado de imagen para icono niÃ±a triste">
            <a:extLst>
              <a:ext uri="{FF2B5EF4-FFF2-40B4-BE49-F238E27FC236}">
                <a16:creationId xmlns:a16="http://schemas.microsoft.com/office/drawing/2014/main" id="{B57AC14E-8B29-4DC8-A14E-3885F47A4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9"/>
          <a:stretch/>
        </p:blipFill>
        <p:spPr bwMode="auto">
          <a:xfrm>
            <a:off x="3189314" y="1531960"/>
            <a:ext cx="1339823" cy="21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617B5A7-0B48-4136-86E9-29DFFE4616E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29998" y="1806998"/>
            <a:ext cx="1583484" cy="1583484"/>
          </a:xfrm>
          <a:prstGeom prst="rect">
            <a:avLst/>
          </a:prstGeom>
        </p:spPr>
      </p:pic>
      <p:sp>
        <p:nvSpPr>
          <p:cNvPr id="26" name="Rectángulo 25">
            <a:extLst>
              <a:ext uri="{FF2B5EF4-FFF2-40B4-BE49-F238E27FC236}">
                <a16:creationId xmlns:a16="http://schemas.microsoft.com/office/drawing/2014/main" id="{F45BB729-1987-427E-824F-0F1E89B55582}"/>
              </a:ext>
            </a:extLst>
          </p:cNvPr>
          <p:cNvSpPr/>
          <p:nvPr/>
        </p:nvSpPr>
        <p:spPr>
          <a:xfrm>
            <a:off x="2679900" y="5938644"/>
            <a:ext cx="859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000000"/>
                </a:solidFill>
                <a:latin typeface="AmpleSoft-Regular" panose="02000000000000000000" pitchFamily="50" charset="0"/>
                <a:cs typeface="Arial" panose="020B0604020202020204" pitchFamily="34" charset="0"/>
              </a:rPr>
              <a:t>93,0 %</a:t>
            </a:r>
            <a:endParaRPr lang="es-CO" dirty="0">
              <a:latin typeface="AmpleSoft-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66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Líneas de acción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Calidad y pertinencia de las atenciones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28F8A946-EE81-4316-9966-EA3830E96E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42" y="1430508"/>
            <a:ext cx="1857790" cy="2385985"/>
          </a:xfrm>
          <a:prstGeom prst="rect">
            <a:avLst/>
          </a:prstGeom>
        </p:spPr>
      </p:pic>
      <p:sp>
        <p:nvSpPr>
          <p:cNvPr id="28" name="Rectángulo 27">
            <a:extLst>
              <a:ext uri="{FF2B5EF4-FFF2-40B4-BE49-F238E27FC236}">
                <a16:creationId xmlns:a16="http://schemas.microsoft.com/office/drawing/2014/main" id="{9BD0D3BE-CCDA-4341-AC2C-3FFF6C64C2B2}"/>
              </a:ext>
            </a:extLst>
          </p:cNvPr>
          <p:cNvSpPr/>
          <p:nvPr/>
        </p:nvSpPr>
        <p:spPr>
          <a:xfrm>
            <a:off x="160005" y="1328801"/>
            <a:ext cx="2512857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400" dirty="0">
                <a:solidFill>
                  <a:srgbClr val="00B050"/>
                </a:solidFill>
                <a:latin typeface="AmpleSoft-Regular" panose="02000000000000000000" pitchFamily="50" charset="0"/>
              </a:rPr>
              <a:t>15,0%</a:t>
            </a:r>
          </a:p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niñas y niños de primera infancia reciben atención integral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C481224E-CF63-4527-8DEF-C754E01C0C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864" y="1415918"/>
            <a:ext cx="2038107" cy="2458609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A3EFAA5C-B726-404E-BB8D-62B678FCFB22}"/>
              </a:ext>
            </a:extLst>
          </p:cNvPr>
          <p:cNvSpPr/>
          <p:nvPr/>
        </p:nvSpPr>
        <p:spPr>
          <a:xfrm>
            <a:off x="4056320" y="1415918"/>
            <a:ext cx="30788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400" dirty="0">
                <a:solidFill>
                  <a:srgbClr val="FF0000"/>
                </a:solidFill>
                <a:latin typeface="AmpleSoft-Regular" panose="02000000000000000000" pitchFamily="50" charset="0"/>
              </a:rPr>
              <a:t>19,2%</a:t>
            </a:r>
          </a:p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niñas y niños de primera infancia están en condiciones de vulnerabilidad (</a:t>
            </a:r>
            <a:r>
              <a:rPr lang="es-CO" sz="2000" b="1" dirty="0" err="1">
                <a:latin typeface="AmpleSoft-Regular" panose="02000000000000000000" pitchFamily="50" charset="0"/>
              </a:rPr>
              <a:t>sisbenizados</a:t>
            </a:r>
            <a:r>
              <a:rPr lang="es-CO" sz="2000" b="1" dirty="0">
                <a:latin typeface="AmpleSoft-Regular" panose="02000000000000000000" pitchFamily="50" charset="0"/>
              </a:rPr>
              <a:t>)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72936A25-7B42-49F9-BEA0-25DC84FBEE8B}"/>
              </a:ext>
            </a:extLst>
          </p:cNvPr>
          <p:cNvSpPr/>
          <p:nvPr/>
        </p:nvSpPr>
        <p:spPr>
          <a:xfrm>
            <a:off x="2205573" y="4353488"/>
            <a:ext cx="27502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400" dirty="0">
                <a:solidFill>
                  <a:srgbClr val="0070C0"/>
                </a:solidFill>
                <a:latin typeface="AmpleSoft-Regular" panose="02000000000000000000" pitchFamily="50" charset="0"/>
              </a:rPr>
              <a:t>78,4%</a:t>
            </a:r>
          </a:p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niñas y niños de primera infancia en condiciones de vulnerabilidad reciben atención integral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A3F045DF-B2A0-4DBD-991C-3CDD8A8AC4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5807" y="4492735"/>
            <a:ext cx="1942682" cy="194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84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Líneas de acción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Calidad y pertinencia de las atenciones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1AFEDCB-464B-4038-A4F3-1414B55FEAE1}"/>
              </a:ext>
            </a:extLst>
          </p:cNvPr>
          <p:cNvSpPr txBox="1"/>
          <p:nvPr/>
        </p:nvSpPr>
        <p:spPr>
          <a:xfrm>
            <a:off x="5401393" y="6132119"/>
            <a:ext cx="3051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1 Ludoteca rodante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7582B4C-D39B-4AF9-AB73-3E503FA3E7E8}"/>
              </a:ext>
            </a:extLst>
          </p:cNvPr>
          <p:cNvSpPr txBox="1"/>
          <p:nvPr/>
        </p:nvSpPr>
        <p:spPr>
          <a:xfrm>
            <a:off x="2701037" y="3190897"/>
            <a:ext cx="3601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21 Rincones para primera infancia en bibliotecas públicas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891C7B2-4CA5-4E9E-B96D-B536684F755C}"/>
              </a:ext>
            </a:extLst>
          </p:cNvPr>
          <p:cNvSpPr txBox="1"/>
          <p:nvPr/>
        </p:nvSpPr>
        <p:spPr>
          <a:xfrm>
            <a:off x="112542" y="6015332"/>
            <a:ext cx="4206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latin typeface="AmpleSoft-Regular" panose="02000000000000000000" pitchFamily="50" charset="0"/>
              </a:rPr>
              <a:t>13 Espacios recreativos y lúdicos para la primera infancia</a:t>
            </a:r>
          </a:p>
        </p:txBody>
      </p:sp>
      <p:pic>
        <p:nvPicPr>
          <p:cNvPr id="15" name="Picture 2" descr="Resultado de imagen para RECREACION ICONO">
            <a:extLst>
              <a:ext uri="{FF2B5EF4-FFF2-40B4-BE49-F238E27FC236}">
                <a16:creationId xmlns:a16="http://schemas.microsoft.com/office/drawing/2014/main" id="{F26C6CF4-AA0E-4073-9EAF-D4FE7E51B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96" y="359601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7E22F09-DDE6-423E-84DC-9F69DB333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438" y="1102737"/>
            <a:ext cx="2143125" cy="2143125"/>
          </a:xfrm>
          <a:prstGeom prst="rect">
            <a:avLst/>
          </a:prstGeom>
        </p:spPr>
      </p:pic>
      <p:pic>
        <p:nvPicPr>
          <p:cNvPr id="17" name="Picture 10" descr="Resultado de imagen para bus ICONO">
            <a:extLst>
              <a:ext uri="{FF2B5EF4-FFF2-40B4-BE49-F238E27FC236}">
                <a16:creationId xmlns:a16="http://schemas.microsoft.com/office/drawing/2014/main" id="{34E3E05F-8499-46AC-A12E-1C05DCA5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056" y="359537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770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Primera Infancia y ODS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Objetivos prioritarios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112272C0-B0DE-4D62-A8EF-9ACA464CF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61" y="1442698"/>
            <a:ext cx="2160000" cy="216000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E69CA425-7F38-4A35-B7BC-B1C6D53697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3557" y="1442698"/>
            <a:ext cx="2160000" cy="21600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EAF74752-1815-4957-A304-45682D96ED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7628" y="1442698"/>
            <a:ext cx="2160000" cy="21600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D037FDBD-7F64-4932-B250-5AFCA9979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276" y="3864086"/>
            <a:ext cx="2160000" cy="21600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63953B5-E4B3-449B-9022-6255274BFE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8724" y="3874439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27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Líneas de acción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Gestión de la atención</a:t>
            </a:r>
          </a:p>
        </p:txBody>
      </p:sp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353FA320-A85D-4DDE-81D6-DF0E77B2AA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2801583"/>
              </p:ext>
            </p:extLst>
          </p:nvPr>
        </p:nvGraphicFramePr>
        <p:xfrm>
          <a:off x="628651" y="1392703"/>
          <a:ext cx="7781924" cy="4573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0316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CO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Contexto general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319AF55-99FA-45D5-93AA-8C7DB1A45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417" y="1102198"/>
            <a:ext cx="3641140" cy="234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CE837D-A54A-45DA-8582-86949AF4A3D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102198"/>
            <a:ext cx="4320000" cy="55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E0AFB6-47D6-4B37-BC85-D4FA51C64D60}"/>
              </a:ext>
            </a:extLst>
          </p:cNvPr>
          <p:cNvSpPr/>
          <p:nvPr/>
        </p:nvSpPr>
        <p:spPr>
          <a:xfrm>
            <a:off x="4923350" y="3429000"/>
            <a:ext cx="394327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Población: </a:t>
            </a:r>
            <a:r>
              <a:rPr lang="es-CO" sz="2800" b="1" dirty="0">
                <a:solidFill>
                  <a:schemeClr val="accent5"/>
                </a:solidFill>
                <a:latin typeface="AmpleSoft-Bold" panose="02000000000000000000" pitchFamily="50" charset="0"/>
                <a:ea typeface="SimSun" panose="02010600030101010101" pitchFamily="2" charset="-122"/>
              </a:rPr>
              <a:t>2.445.281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Segunda etapa de la transición demográfica (población joven) 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El rango de los 15 a 34 años es el más representativo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Hay más mujeres que hombres ligeramente</a:t>
            </a:r>
            <a:endParaRPr lang="es-CO" sz="28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07EA6C-BC7D-4D32-B1EC-2AC680FF2E1D}"/>
              </a:ext>
            </a:extLst>
          </p:cNvPr>
          <p:cNvSpPr/>
          <p:nvPr/>
        </p:nvSpPr>
        <p:spPr>
          <a:xfrm>
            <a:off x="172622" y="763644"/>
            <a:ext cx="4424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Proyección poblacional 2018 (DANE)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41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Líneas de acción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Calidad y pertinencia de las atenciones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C1520F7-DD48-4C2F-95EB-E514B6779C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4892203"/>
              </p:ext>
            </p:extLst>
          </p:nvPr>
        </p:nvGraphicFramePr>
        <p:xfrm>
          <a:off x="628651" y="1617785"/>
          <a:ext cx="7781924" cy="436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550723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Líneas de acción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Calidad y pertinencia de las atenciones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2F310E94-12D4-4023-9F86-F5F223B7F2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1151264"/>
              </p:ext>
            </p:extLst>
          </p:nvPr>
        </p:nvGraphicFramePr>
        <p:xfrm>
          <a:off x="628651" y="1617785"/>
          <a:ext cx="7781924" cy="436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84199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Líneas de acción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Seguimiento y evaluación de la política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9D0FD77-B0DB-474A-9A63-3C21089987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8488351"/>
              </p:ext>
            </p:extLst>
          </p:nvPr>
        </p:nvGraphicFramePr>
        <p:xfrm>
          <a:off x="628651" y="1617785"/>
          <a:ext cx="7781924" cy="4360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004622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72622" y="-52063"/>
            <a:ext cx="6441242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Líneas de acción</a:t>
            </a:r>
            <a:endParaRPr lang="es-CO" sz="3600" b="1" dirty="0">
              <a:solidFill>
                <a:schemeClr val="accent5"/>
              </a:solidFill>
              <a:latin typeface="AmpleSoft-Bold" panose="02000000000000000000" pitchFamily="50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8229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Movilización social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20529EC5-E6EA-4AC9-AE41-CFC8BFFF2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34461"/>
              </p:ext>
            </p:extLst>
          </p:nvPr>
        </p:nvGraphicFramePr>
        <p:xfrm>
          <a:off x="681038" y="1617785"/>
          <a:ext cx="7781924" cy="4234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88112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5177B6F-74A4-40BB-A55E-1DD66600108B}"/>
              </a:ext>
            </a:extLst>
          </p:cNvPr>
          <p:cNvSpPr txBox="1">
            <a:spLocks/>
          </p:cNvSpPr>
          <p:nvPr/>
        </p:nvSpPr>
        <p:spPr>
          <a:xfrm>
            <a:off x="685800" y="2613537"/>
            <a:ext cx="7772400" cy="23876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8000" b="1" dirty="0">
                <a:solidFill>
                  <a:srgbClr val="0070C0"/>
                </a:solidFill>
                <a:latin typeface="AmpleSoft-Bold" panose="02000000000000000000" pitchFamily="50" charset="0"/>
              </a:rPr>
              <a:t>¡MUCHAS GRACIAS!</a:t>
            </a:r>
          </a:p>
        </p:txBody>
      </p:sp>
    </p:spTree>
    <p:extLst>
      <p:ext uri="{BB962C8B-B14F-4D97-AF65-F5344CB8AC3E}">
        <p14:creationId xmlns:p14="http://schemas.microsoft.com/office/powerpoint/2010/main" val="3168816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CO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Contexto general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E0AFB6-47D6-4B37-BC85-D4FA51C64D60}"/>
              </a:ext>
            </a:extLst>
          </p:cNvPr>
          <p:cNvSpPr/>
          <p:nvPr/>
        </p:nvSpPr>
        <p:spPr>
          <a:xfrm>
            <a:off x="4923350" y="3429000"/>
            <a:ext cx="394327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Importancia relativa de la población afrodescendiente en Cali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La población indígena representa menos del </a:t>
            </a:r>
            <a:r>
              <a:rPr lang="es-CO" sz="20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1% </a:t>
            </a: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del total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8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Ubicación geográfica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07EA6C-BC7D-4D32-B1EC-2AC680FF2E1D}"/>
              </a:ext>
            </a:extLst>
          </p:cNvPr>
          <p:cNvSpPr/>
          <p:nvPr/>
        </p:nvSpPr>
        <p:spPr>
          <a:xfrm>
            <a:off x="172622" y="763644"/>
            <a:ext cx="4424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poblacional por grupo étnico-racial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DFE4452-6965-4FFD-8821-8ADA67BD5C3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102198"/>
            <a:ext cx="4320000" cy="55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8C43047-71AD-4DE8-9BA9-7785A8F0E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072" y="1268270"/>
            <a:ext cx="3407830" cy="21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CO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Contexto general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E0AFB6-47D6-4B37-BC85-D4FA51C64D60}"/>
              </a:ext>
            </a:extLst>
          </p:cNvPr>
          <p:cNvSpPr/>
          <p:nvPr/>
        </p:nvSpPr>
        <p:spPr>
          <a:xfrm>
            <a:off x="4923350" y="3429000"/>
            <a:ext cx="394327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Población: </a:t>
            </a:r>
            <a:r>
              <a:rPr lang="es-CO" sz="2800" b="1" dirty="0">
                <a:solidFill>
                  <a:srgbClr val="5B9BD5"/>
                </a:solidFill>
                <a:latin typeface="AmpleSoft-Bold" panose="02000000000000000000" pitchFamily="50" charset="0"/>
                <a:ea typeface="SimSun" panose="02010600030101010101" pitchFamily="2" charset="-122"/>
              </a:rPr>
              <a:t>212,890</a:t>
            </a: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Los niños y niñas pesan el </a:t>
            </a:r>
            <a:r>
              <a:rPr lang="es-CO" sz="20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10.1% </a:t>
            </a: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sobre el total</a:t>
            </a:r>
            <a:endParaRPr lang="es-CO" sz="2800" b="1" dirty="0">
              <a:solidFill>
                <a:schemeClr val="accent5"/>
              </a:solidFill>
              <a:latin typeface="AmpleSoft-Bold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Se encuentran por ciclos de vida principalmente entre 1 y 3 años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Ubicación geográfica</a:t>
            </a:r>
            <a:endParaRPr lang="es-CO" sz="28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07EA6C-BC7D-4D32-B1EC-2AC680FF2E1D}"/>
              </a:ext>
            </a:extLst>
          </p:cNvPr>
          <p:cNvSpPr/>
          <p:nvPr/>
        </p:nvSpPr>
        <p:spPr>
          <a:xfrm>
            <a:off x="172622" y="763644"/>
            <a:ext cx="4424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Proyección población de primera infancia 2018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48D4A7E-6FE1-4AF9-8A5C-B3AF35690EB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0" y="1102198"/>
            <a:ext cx="4320000" cy="55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59D3AE7-8DB8-453A-ADAF-5574980644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68" t="10615" r="13989" b="3689"/>
          <a:stretch/>
        </p:blipFill>
        <p:spPr>
          <a:xfrm>
            <a:off x="5488009" y="1141071"/>
            <a:ext cx="2813955" cy="211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CO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Contexto general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E0AFB6-47D6-4B37-BC85-D4FA51C64D60}"/>
              </a:ext>
            </a:extLst>
          </p:cNvPr>
          <p:cNvSpPr/>
          <p:nvPr/>
        </p:nvSpPr>
        <p:spPr>
          <a:xfrm>
            <a:off x="4923350" y="3429000"/>
            <a:ext cx="39432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Los niños y niñas pesan el </a:t>
            </a:r>
            <a:r>
              <a:rPr lang="es-CO" sz="20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10.1%</a:t>
            </a: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 sobre el total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b="1" dirty="0">
              <a:solidFill>
                <a:schemeClr val="accent5"/>
              </a:solidFill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Peso de los niños y niñas de poblaciones étnico-raciales </a:t>
            </a: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Tipo de migración y estructura poblacional</a:t>
            </a:r>
          </a:p>
          <a:p>
            <a:pPr>
              <a:buClr>
                <a:srgbClr val="FF0000"/>
              </a:buClr>
              <a:buSzPct val="130000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Ubicación geográfica</a:t>
            </a:r>
            <a:endParaRPr lang="es-CO" sz="28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07EA6C-BC7D-4D32-B1EC-2AC680FF2E1D}"/>
              </a:ext>
            </a:extLst>
          </p:cNvPr>
          <p:cNvSpPr/>
          <p:nvPr/>
        </p:nvSpPr>
        <p:spPr>
          <a:xfrm>
            <a:off x="172622" y="763644"/>
            <a:ext cx="6023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población de primera infancia por grupo étnico-racial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8234ACC-A306-4643-AD6E-204DB073AF1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9" y="1102198"/>
            <a:ext cx="4320000" cy="559058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A71B042-4239-40CB-B0EA-BA6CB4AB3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623" y="1260671"/>
            <a:ext cx="349672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05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CO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Contexto general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67131F5-681C-47F7-99C5-4725395FFF5E}"/>
              </a:ext>
            </a:extLst>
          </p:cNvPr>
          <p:cNvSpPr/>
          <p:nvPr/>
        </p:nvSpPr>
        <p:spPr>
          <a:xfrm>
            <a:off x="172622" y="763644"/>
            <a:ext cx="44247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Proyección población de primera infancia 2018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E94AC8-132C-480B-AD1D-3939BF854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75" y="1102198"/>
            <a:ext cx="4320000" cy="5627429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99F6780-DD03-4431-81D9-31B6033AA27D}"/>
              </a:ext>
            </a:extLst>
          </p:cNvPr>
          <p:cNvSpPr/>
          <p:nvPr/>
        </p:nvSpPr>
        <p:spPr>
          <a:xfrm>
            <a:off x="4923350" y="3658733"/>
            <a:ext cx="39432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Población total: </a:t>
            </a:r>
            <a:r>
              <a:rPr lang="es-CO" sz="2800" b="1" dirty="0">
                <a:solidFill>
                  <a:srgbClr val="5B9BD5"/>
                </a:solidFill>
                <a:latin typeface="AmpleSoft-Bold" panose="02000000000000000000" pitchFamily="50" charset="0"/>
                <a:ea typeface="SimSun" panose="02010600030101010101" pitchFamily="2" charset="-122"/>
              </a:rPr>
              <a:t>36,637</a:t>
            </a: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Población: </a:t>
            </a:r>
            <a:r>
              <a:rPr lang="es-CO" sz="2800" b="1" dirty="0">
                <a:solidFill>
                  <a:srgbClr val="5B9BD5"/>
                </a:solidFill>
                <a:latin typeface="AmpleSoft-Bold" panose="02000000000000000000" pitchFamily="50" charset="0"/>
                <a:ea typeface="SimSun" panose="02010600030101010101" pitchFamily="2" charset="-122"/>
              </a:rPr>
              <a:t>3,802</a:t>
            </a:r>
          </a:p>
          <a:p>
            <a:pPr marL="342900" lvl="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Los niños y niñas pesan el </a:t>
            </a:r>
            <a:r>
              <a:rPr lang="es-CO" sz="20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10.4% </a:t>
            </a: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sobre el total de la población rural</a:t>
            </a:r>
            <a:endParaRPr lang="es-CO" sz="2800" b="1" dirty="0">
              <a:solidFill>
                <a:schemeClr val="accent5"/>
              </a:solidFill>
              <a:latin typeface="AmpleSoft-Bold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r>
              <a:rPr lang="es-CO" sz="2000" dirty="0">
                <a:latin typeface="AmpleSoft-Regular" panose="02000000000000000000" pitchFamily="50" charset="0"/>
                <a:ea typeface="SimSun" panose="02010600030101010101" pitchFamily="2" charset="-122"/>
              </a:rPr>
              <a:t>Ubicación geográfica</a:t>
            </a:r>
            <a:endParaRPr lang="es-CO" sz="28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  <a:p>
            <a:pPr marL="342900" indent="-342900">
              <a:buClr>
                <a:srgbClr val="FF0000"/>
              </a:buClr>
              <a:buSzPct val="130000"/>
              <a:buFont typeface="Arial" panose="020B0604020202020204" pitchFamily="34" charset="0"/>
              <a:buChar char="•"/>
            </a:pPr>
            <a:endParaRPr lang="es-CO" sz="2000" dirty="0">
              <a:latin typeface="AmpleSoft-Regular" panose="02000000000000000000" pitchFamily="50" charset="0"/>
              <a:ea typeface="SimSun" panose="02010600030101010101" pitchFamily="2" charset="-122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BB0352-A1AC-4F52-BFBF-483FA89B6A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177" y="1115212"/>
            <a:ext cx="3636000" cy="246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5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C</a:t>
            </a:r>
            <a:r>
              <a:rPr lang="es-CO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obertura de atención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81CBBDB-4652-41DF-93E2-386B537BF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518" y="1969570"/>
            <a:ext cx="7100964" cy="448877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023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de la población de primera infancia atendida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9FDC1E1-DA35-4005-B542-B938D2656823}"/>
              </a:ext>
            </a:extLst>
          </p:cNvPr>
          <p:cNvSpPr/>
          <p:nvPr/>
        </p:nvSpPr>
        <p:spPr>
          <a:xfrm>
            <a:off x="172622" y="1123124"/>
            <a:ext cx="3231719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MX" dirty="0">
                <a:latin typeface="AmpleSoft-Bold" panose="02000000000000000000" pitchFamily="50" charset="0"/>
              </a:rPr>
              <a:t>Tasa Cobertura Total: </a:t>
            </a:r>
            <a:r>
              <a:rPr lang="es-MX" sz="3600" dirty="0">
                <a:solidFill>
                  <a:schemeClr val="accent5"/>
                </a:solidFill>
                <a:latin typeface="AmpleSoft-Bold" panose="02000000000000000000" pitchFamily="50" charset="0"/>
              </a:rPr>
              <a:t>15%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4688C8D-B1CB-4FFD-B5A1-7011CCB37E60}"/>
              </a:ext>
            </a:extLst>
          </p:cNvPr>
          <p:cNvSpPr/>
          <p:nvPr/>
        </p:nvSpPr>
        <p:spPr>
          <a:xfrm>
            <a:off x="172622" y="2210185"/>
            <a:ext cx="3603807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MX" dirty="0">
                <a:latin typeface="AmpleSoft-Bold" panose="02000000000000000000" pitchFamily="50" charset="0"/>
              </a:rPr>
              <a:t>Población Vulnerable: </a:t>
            </a:r>
            <a:r>
              <a:rPr lang="es-MX" sz="3600" dirty="0">
                <a:solidFill>
                  <a:schemeClr val="accent5"/>
                </a:solidFill>
                <a:latin typeface="AmpleSoft-Bold" panose="02000000000000000000" pitchFamily="50" charset="0"/>
              </a:rPr>
              <a:t>19.2%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2E64643-C441-4AC0-BE84-3F05F4C55BFB}"/>
              </a:ext>
            </a:extLst>
          </p:cNvPr>
          <p:cNvSpPr/>
          <p:nvPr/>
        </p:nvSpPr>
        <p:spPr>
          <a:xfrm>
            <a:off x="172622" y="1631016"/>
            <a:ext cx="4179606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s-MX" dirty="0">
                <a:latin typeface="AmpleSoft-Bold" panose="02000000000000000000" pitchFamily="50" charset="0"/>
              </a:rPr>
              <a:t>Tasa Cobertura Vulnerable: </a:t>
            </a:r>
            <a:r>
              <a:rPr lang="es-MX" sz="3600" dirty="0">
                <a:solidFill>
                  <a:schemeClr val="accent5"/>
                </a:solidFill>
                <a:latin typeface="AmpleSoft-Bold" panose="02000000000000000000" pitchFamily="50" charset="0"/>
              </a:rPr>
              <a:t>78.4%</a:t>
            </a:r>
          </a:p>
        </p:txBody>
      </p:sp>
    </p:spTree>
    <p:extLst>
      <p:ext uri="{BB962C8B-B14F-4D97-AF65-F5344CB8AC3E}">
        <p14:creationId xmlns:p14="http://schemas.microsoft.com/office/powerpoint/2010/main" val="321544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61"/>
          <p:cNvSpPr txBox="1"/>
          <p:nvPr/>
        </p:nvSpPr>
        <p:spPr>
          <a:xfrm>
            <a:off x="147248" y="0"/>
            <a:ext cx="6147548" cy="763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658" tIns="91658" rIns="91658" bIns="91658" anchor="t" anchorCtr="0">
            <a:noAutofit/>
          </a:bodyPr>
          <a:lstStyle/>
          <a:p>
            <a:pPr lvl="0"/>
            <a:r>
              <a:rPr lang="es-MX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C</a:t>
            </a:r>
            <a:r>
              <a:rPr lang="es-CO" sz="3600" b="1" dirty="0">
                <a:solidFill>
                  <a:schemeClr val="accent5"/>
                </a:solidFill>
                <a:latin typeface="AmpleSoft-Bold" panose="02000000000000000000" pitchFamily="50" charset="0"/>
              </a:rPr>
              <a:t>obertura de atención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2E4E1E2-809B-491F-B020-2143CC0BAF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51692" y="5906898"/>
            <a:ext cx="752768" cy="793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A7C0C04-4F95-4EA8-9867-D78538190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22" y="5890239"/>
            <a:ext cx="9001958" cy="892301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211A993-E791-4E79-82AF-8BB9A6B46100}"/>
              </a:ext>
            </a:extLst>
          </p:cNvPr>
          <p:cNvSpPr/>
          <p:nvPr/>
        </p:nvSpPr>
        <p:spPr>
          <a:xfrm>
            <a:off x="172622" y="763644"/>
            <a:ext cx="60239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rgbClr val="FF0000"/>
                </a:solidFill>
                <a:latin typeface="AmpleSoft-Regular" panose="02000000000000000000" pitchFamily="50" charset="0"/>
                <a:ea typeface="SimSun" panose="02010600030101010101" pitchFamily="2" charset="-122"/>
              </a:rPr>
              <a:t>Distribución de la oferta de servicios de primera infancia</a:t>
            </a:r>
            <a:endParaRPr lang="es-CO" sz="1600" dirty="0">
              <a:solidFill>
                <a:srgbClr val="FF0000"/>
              </a:solidFill>
              <a:latin typeface="AmpleSoft-Regular" panose="02000000000000000000" pitchFamily="50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D8F69DC-BE8F-4B82-94EA-226E60730D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1102198"/>
            <a:ext cx="4320000" cy="55905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772F31D-AA00-4A07-8E6E-488C984C2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78" y="1102198"/>
            <a:ext cx="4320000" cy="559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664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5663</TotalTime>
  <Words>1212</Words>
  <Application>Microsoft Office PowerPoint</Application>
  <PresentationFormat>Presentación en pantalla (4:3)</PresentationFormat>
  <Paragraphs>212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AmpleSoft-Bold</vt:lpstr>
      <vt:lpstr>AmpleSoft-Medium</vt:lpstr>
      <vt:lpstr>AmpleSoft-Regular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Gabriel Quiroz Cortés</cp:lastModifiedBy>
  <cp:revision>154</cp:revision>
  <dcterms:created xsi:type="dcterms:W3CDTF">2018-09-20T02:45:22Z</dcterms:created>
  <dcterms:modified xsi:type="dcterms:W3CDTF">2019-04-21T17:00:35Z</dcterms:modified>
</cp:coreProperties>
</file>